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8" r:id="rId19"/>
    <p:sldId id="274" r:id="rId20"/>
    <p:sldId id="279" r:id="rId21"/>
    <p:sldId id="275" r:id="rId22"/>
    <p:sldId id="281" r:id="rId23"/>
    <p:sldId id="276" r:id="rId24"/>
    <p:sldId id="277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3912"/>
    <a:srgbClr val="EA6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EC10D-095B-4D87-B3EE-22E36874ED54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C11EA-6BD5-4111-83BE-397D56E77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Bivoltine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migration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univoltine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areas, and minimal gene flow due to non-overlapping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mating periods, may have maintained ecotype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C11EA-6BD5-4111-83BE-397D56E77D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1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jpg"/><Relationship Id="rId10" Type="http://schemas.openxmlformats.org/officeDocument/2006/relationships/image" Target="../media/image34.png"/><Relationship Id="rId4" Type="http://schemas.openxmlformats.org/officeDocument/2006/relationships/image" Target="../media/image29.jpe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</a:rPr>
              <a:t>Qinwen</a:t>
            </a:r>
            <a:r>
              <a:rPr lang="en-US" sz="3200" dirty="0" smtClean="0">
                <a:solidFill>
                  <a:schemeClr val="tx1"/>
                </a:solidFill>
              </a:rPr>
              <a:t> Xia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2017-10-16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600" b="1" dirty="0" smtClean="0"/>
              <a:t>Committee Meeting 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21492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Result-</a:t>
            </a:r>
            <a:r>
              <a:rPr lang="en-US" sz="4400" b="1" dirty="0" err="1" smtClean="0"/>
              <a:t>Ecdysteroid</a:t>
            </a:r>
            <a:r>
              <a:rPr lang="en-US" sz="4400" b="1" dirty="0" err="1"/>
              <a:t>_</a:t>
            </a:r>
            <a:r>
              <a:rPr lang="en-US" sz="4400" b="1" dirty="0" err="1" smtClean="0"/>
              <a:t>ND</a:t>
            </a:r>
            <a:r>
              <a:rPr lang="en-US" sz="4400" b="1" dirty="0" smtClean="0"/>
              <a:t> vs. D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28944"/>
            <a:ext cx="8578240" cy="565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5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Result- </a:t>
            </a:r>
            <a:r>
              <a:rPr lang="en-US" sz="4400" b="1" dirty="0" err="1" smtClean="0"/>
              <a:t>Ecdysteroid_Postwinter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33600" y="1295400"/>
            <a:ext cx="4496891" cy="2468880"/>
            <a:chOff x="83129" y="3146960"/>
            <a:chExt cx="4496891" cy="24688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29" y="3146960"/>
              <a:ext cx="4496891" cy="2468880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7606" y="4670162"/>
              <a:ext cx="327334" cy="531230"/>
              <a:chOff x="667606" y="4670162"/>
              <a:chExt cx="327334" cy="531230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831273" y="4868883"/>
                <a:ext cx="0" cy="3325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67606" y="4670162"/>
                <a:ext cx="3273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ED</a:t>
                </a:r>
                <a:endParaRPr lang="en-US" sz="1000" b="1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057511" y="4680061"/>
              <a:ext cx="327334" cy="531230"/>
              <a:chOff x="667606" y="4670162"/>
              <a:chExt cx="327334" cy="531230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831273" y="4868883"/>
                <a:ext cx="0" cy="3325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67606" y="4670162"/>
                <a:ext cx="3273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LD</a:t>
                </a:r>
                <a:endParaRPr lang="en-US" sz="1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634953" y="4642461"/>
              <a:ext cx="385042" cy="531230"/>
              <a:chOff x="608231" y="4670162"/>
              <a:chExt cx="385042" cy="5312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831273" y="4868883"/>
                <a:ext cx="0" cy="3325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08231" y="4670162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24h</a:t>
                </a:r>
                <a:endParaRPr lang="en-US" sz="1000" b="1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793289" y="4314296"/>
              <a:ext cx="385042" cy="859392"/>
              <a:chOff x="683440" y="4342000"/>
              <a:chExt cx="385042" cy="859392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>
                <a:off x="831273" y="4552203"/>
                <a:ext cx="15834" cy="6491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83440" y="4342000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48h</a:t>
                </a:r>
                <a:endParaRPr lang="en-US" sz="1000" b="1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262361" y="3666706"/>
              <a:ext cx="253596" cy="531230"/>
              <a:chOff x="703231" y="4670162"/>
              <a:chExt cx="253596" cy="53123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831273" y="4868883"/>
                <a:ext cx="0" cy="3325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703231" y="4670162"/>
                <a:ext cx="25359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smtClean="0"/>
                  <a:t>P</a:t>
                </a:r>
                <a:endParaRPr lang="en-US" sz="1000" b="1" dirty="0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2119761" y="3785275"/>
            <a:ext cx="4524567" cy="2468880"/>
            <a:chOff x="4619433" y="3146960"/>
            <a:chExt cx="4524567" cy="246888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433" y="3146960"/>
              <a:ext cx="4524567" cy="246888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5201998" y="4703812"/>
              <a:ext cx="327334" cy="531230"/>
              <a:chOff x="667606" y="4670162"/>
              <a:chExt cx="327334" cy="53123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831273" y="4868883"/>
                <a:ext cx="0" cy="3325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667606" y="4670162"/>
                <a:ext cx="3273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ED</a:t>
                </a:r>
                <a:endParaRPr lang="en-US" sz="1000" b="1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591900" y="4689961"/>
              <a:ext cx="327334" cy="531230"/>
              <a:chOff x="667606" y="4670162"/>
              <a:chExt cx="327334" cy="531230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>
                <a:off x="831273" y="4868883"/>
                <a:ext cx="0" cy="3325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667606" y="4670162"/>
                <a:ext cx="3273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LD</a:t>
                </a:r>
                <a:endParaRPr lang="en-US" sz="1000" b="1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389532" y="4241070"/>
              <a:ext cx="385042" cy="859392"/>
              <a:chOff x="683440" y="4342000"/>
              <a:chExt cx="385042" cy="859392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831273" y="4552203"/>
                <a:ext cx="15834" cy="6491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683440" y="4342000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48h</a:t>
                </a:r>
                <a:endParaRPr lang="en-US" sz="1000" b="1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219321" y="4687986"/>
              <a:ext cx="385042" cy="531230"/>
              <a:chOff x="608231" y="4670162"/>
              <a:chExt cx="385042" cy="531230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>
                <a:off x="831273" y="4868883"/>
                <a:ext cx="0" cy="3325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608231" y="4670162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24h</a:t>
                </a:r>
                <a:endParaRPr lang="en-US" sz="1000" b="1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858604" y="3664731"/>
              <a:ext cx="253596" cy="531230"/>
              <a:chOff x="703231" y="4670162"/>
              <a:chExt cx="253596" cy="531230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>
                <a:off x="831273" y="4868883"/>
                <a:ext cx="0" cy="3325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703231" y="4670162"/>
                <a:ext cx="25359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smtClean="0"/>
                  <a:t>P</a:t>
                </a:r>
                <a:endParaRPr lang="en-US" sz="1000" b="1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799852" y="3609716"/>
              <a:ext cx="253596" cy="531230"/>
              <a:chOff x="703231" y="4693912"/>
              <a:chExt cx="253596" cy="53123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831273" y="4892633"/>
                <a:ext cx="0" cy="3325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703231" y="4693912"/>
                <a:ext cx="25359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P</a:t>
                </a:r>
                <a:endParaRPr lang="en-US" sz="10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191119" y="4709761"/>
              <a:ext cx="385042" cy="531230"/>
              <a:chOff x="608231" y="4670162"/>
              <a:chExt cx="385042" cy="531230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>
                <a:off x="831273" y="4868883"/>
                <a:ext cx="0" cy="3325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608231" y="4670162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24h</a:t>
                </a:r>
                <a:endParaRPr lang="en-US" sz="10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349451" y="4357845"/>
              <a:ext cx="385042" cy="859392"/>
              <a:chOff x="683440" y="4342000"/>
              <a:chExt cx="385042" cy="859392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831273" y="4552203"/>
                <a:ext cx="15834" cy="6491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683440" y="4342000"/>
                <a:ext cx="3850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48h</a:t>
                </a:r>
                <a:endParaRPr lang="en-US" sz="1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85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Result-</a:t>
            </a:r>
            <a:r>
              <a:rPr lang="en-US" sz="4400" b="1" dirty="0" err="1" smtClean="0"/>
              <a:t>Ecdysteroid</a:t>
            </a:r>
            <a:r>
              <a:rPr lang="en-US" sz="4400" b="1" dirty="0" smtClean="0"/>
              <a:t> Sensitivity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"/>
          <a:stretch/>
        </p:blipFill>
        <p:spPr>
          <a:xfrm>
            <a:off x="90254" y="1447800"/>
            <a:ext cx="8991600" cy="45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Summary-</a:t>
            </a:r>
            <a:r>
              <a:rPr lang="en-US" sz="4400" b="1" i="1" dirty="0" smtClean="0"/>
              <a:t>Chapter1</a:t>
            </a:r>
            <a:endParaRPr lang="en-US" sz="4400" b="1" i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06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European corn borer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26249" y="1235482"/>
            <a:ext cx="3279726" cy="2391407"/>
            <a:chOff x="1051628" y="998807"/>
            <a:chExt cx="6978004" cy="58115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" b="94923" l="2231" r="966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616" y="1459624"/>
              <a:ext cx="4782278" cy="47822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66"/>
            <a:stretch/>
          </p:blipFill>
          <p:spPr>
            <a:xfrm>
              <a:off x="3161385" y="2782524"/>
              <a:ext cx="2646806" cy="211854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2" t="21294" r="59781" b="63647"/>
            <a:stretch/>
          </p:blipFill>
          <p:spPr>
            <a:xfrm>
              <a:off x="4080557" y="998807"/>
              <a:ext cx="826395" cy="697054"/>
            </a:xfrm>
            <a:prstGeom prst="rect">
              <a:avLst/>
            </a:prstGeom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763" y="3205919"/>
              <a:ext cx="1367869" cy="846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0723" l="10515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8" t="2876" b="15686"/>
            <a:stretch/>
          </p:blipFill>
          <p:spPr>
            <a:xfrm>
              <a:off x="4127212" y="6116727"/>
              <a:ext cx="1023233" cy="693654"/>
            </a:xfrm>
            <a:prstGeom prst="rect">
              <a:avLst/>
            </a:prstGeom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628" y="3292385"/>
              <a:ext cx="1131670" cy="865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228730" y="1013532"/>
            <a:ext cx="91440" cy="57607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325644" y="3712948"/>
            <a:ext cx="4754880" cy="914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2400" y="1192406"/>
            <a:ext cx="132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 smtClean="0"/>
              <a:t>Life cycle</a:t>
            </a:r>
            <a:endParaRPr lang="en-US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3190340" y="1428797"/>
            <a:ext cx="934519" cy="1162003"/>
            <a:chOff x="6564041" y="1971404"/>
            <a:chExt cx="1563311" cy="2186496"/>
          </a:xfrm>
        </p:grpSpPr>
        <p:sp>
          <p:nvSpPr>
            <p:cNvPr id="17" name="Oval 16"/>
            <p:cNvSpPr/>
            <p:nvPr/>
          </p:nvSpPr>
          <p:spPr>
            <a:xfrm>
              <a:off x="6661763" y="3205919"/>
              <a:ext cx="1367869" cy="95198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64041" y="1971404"/>
              <a:ext cx="1563311" cy="1087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Diapause as</a:t>
              </a:r>
            </a:p>
            <a:p>
              <a:pPr algn="ctr"/>
              <a:r>
                <a:rPr lang="en-US" sz="1400" b="1" dirty="0" smtClean="0"/>
                <a:t>a last instar </a:t>
              </a:r>
            </a:p>
            <a:p>
              <a:pPr algn="ctr"/>
              <a:r>
                <a:rPr lang="en-US" sz="1400" b="1" dirty="0" smtClean="0"/>
                <a:t>larva</a:t>
              </a:r>
              <a:endParaRPr lang="en-US" sz="1400" b="1" dirty="0"/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31" y="1539767"/>
            <a:ext cx="3325300" cy="2117833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531" y="1531928"/>
            <a:ext cx="1085069" cy="202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8" name="Straight Arrow Connector 2047"/>
          <p:cNvCxnSpPr/>
          <p:nvPr/>
        </p:nvCxnSpPr>
        <p:spPr>
          <a:xfrm>
            <a:off x="7451380" y="2136974"/>
            <a:ext cx="455151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8652" y="3718560"/>
            <a:ext cx="4754880" cy="914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5142" y="1083439"/>
            <a:ext cx="318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Latitudinal variation in </a:t>
            </a:r>
            <a:r>
              <a:rPr lang="en-US" u="sng" dirty="0" err="1" smtClean="0"/>
              <a:t>voltinism</a:t>
            </a:r>
            <a:endParaRPr lang="en-US" u="sng" dirty="0"/>
          </a:p>
        </p:txBody>
      </p:sp>
      <p:sp>
        <p:nvSpPr>
          <p:cNvPr id="54" name="Freeform 53"/>
          <p:cNvSpPr/>
          <p:nvPr/>
        </p:nvSpPr>
        <p:spPr>
          <a:xfrm>
            <a:off x="6135573" y="5270074"/>
            <a:ext cx="1353683" cy="1084620"/>
          </a:xfrm>
          <a:custGeom>
            <a:avLst/>
            <a:gdLst>
              <a:gd name="connsiteX0" fmla="*/ 0 w 2802467"/>
              <a:gd name="connsiteY0" fmla="*/ 1930573 h 1964440"/>
              <a:gd name="connsiteX1" fmla="*/ 575734 w 2802467"/>
              <a:gd name="connsiteY1" fmla="*/ 1532640 h 1964440"/>
              <a:gd name="connsiteX2" fmla="*/ 1117600 w 2802467"/>
              <a:gd name="connsiteY2" fmla="*/ 173 h 1964440"/>
              <a:gd name="connsiteX3" fmla="*/ 1955800 w 2802467"/>
              <a:gd name="connsiteY3" fmla="*/ 1634240 h 1964440"/>
              <a:gd name="connsiteX4" fmla="*/ 2802467 w 2802467"/>
              <a:gd name="connsiteY4" fmla="*/ 1964440 h 1964440"/>
              <a:gd name="connsiteX5" fmla="*/ 2802467 w 2802467"/>
              <a:gd name="connsiteY5" fmla="*/ 1964440 h 196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2467" h="1964440">
                <a:moveTo>
                  <a:pt x="0" y="1930573"/>
                </a:moveTo>
                <a:cubicBezTo>
                  <a:pt x="194733" y="1892473"/>
                  <a:pt x="389467" y="1854373"/>
                  <a:pt x="575734" y="1532640"/>
                </a:cubicBezTo>
                <a:cubicBezTo>
                  <a:pt x="762001" y="1210907"/>
                  <a:pt x="887589" y="-16760"/>
                  <a:pt x="1117600" y="173"/>
                </a:cubicBezTo>
                <a:cubicBezTo>
                  <a:pt x="1347611" y="17106"/>
                  <a:pt x="1674989" y="1306862"/>
                  <a:pt x="1955800" y="1634240"/>
                </a:cubicBezTo>
                <a:cubicBezTo>
                  <a:pt x="2236611" y="1961618"/>
                  <a:pt x="2802467" y="1964440"/>
                  <a:pt x="2802467" y="1964440"/>
                </a:cubicBezTo>
                <a:lnTo>
                  <a:pt x="2802467" y="1964440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443586" y="4343841"/>
            <a:ext cx="4460390" cy="2287853"/>
            <a:chOff x="1522949" y="3773970"/>
            <a:chExt cx="5845878" cy="2545269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886343" y="6019180"/>
              <a:ext cx="5482484" cy="1298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890701" y="3773970"/>
              <a:ext cx="0" cy="22646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 rot="16200000">
              <a:off x="855322" y="4605332"/>
              <a:ext cx="1738633" cy="40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</a:rPr>
                <a:t>Breeding Adults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2767118" y="4756384"/>
              <a:ext cx="1538599" cy="1254690"/>
            </a:xfrm>
            <a:custGeom>
              <a:avLst/>
              <a:gdLst>
                <a:gd name="connsiteX0" fmla="*/ 0 w 2802467"/>
                <a:gd name="connsiteY0" fmla="*/ 1930573 h 1964440"/>
                <a:gd name="connsiteX1" fmla="*/ 575734 w 2802467"/>
                <a:gd name="connsiteY1" fmla="*/ 1532640 h 1964440"/>
                <a:gd name="connsiteX2" fmla="*/ 1117600 w 2802467"/>
                <a:gd name="connsiteY2" fmla="*/ 173 h 1964440"/>
                <a:gd name="connsiteX3" fmla="*/ 1955800 w 2802467"/>
                <a:gd name="connsiteY3" fmla="*/ 1634240 h 1964440"/>
                <a:gd name="connsiteX4" fmla="*/ 2802467 w 2802467"/>
                <a:gd name="connsiteY4" fmla="*/ 1964440 h 1964440"/>
                <a:gd name="connsiteX5" fmla="*/ 2802467 w 2802467"/>
                <a:gd name="connsiteY5" fmla="*/ 1964440 h 196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2467" h="1964440">
                  <a:moveTo>
                    <a:pt x="0" y="1930573"/>
                  </a:moveTo>
                  <a:cubicBezTo>
                    <a:pt x="194733" y="1892473"/>
                    <a:pt x="389467" y="1854373"/>
                    <a:pt x="575734" y="1532640"/>
                  </a:cubicBezTo>
                  <a:cubicBezTo>
                    <a:pt x="762001" y="1210907"/>
                    <a:pt x="887589" y="-16760"/>
                    <a:pt x="1117600" y="173"/>
                  </a:cubicBezTo>
                  <a:cubicBezTo>
                    <a:pt x="1347611" y="17106"/>
                    <a:pt x="1674989" y="1306862"/>
                    <a:pt x="1955800" y="1634240"/>
                  </a:cubicBezTo>
                  <a:cubicBezTo>
                    <a:pt x="2236611" y="1961618"/>
                    <a:pt x="2802467" y="1964440"/>
                    <a:pt x="2802467" y="1964440"/>
                  </a:cubicBezTo>
                  <a:lnTo>
                    <a:pt x="2802467" y="1964440"/>
                  </a:lnTo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005979" y="4761261"/>
              <a:ext cx="1538599" cy="1254690"/>
            </a:xfrm>
            <a:custGeom>
              <a:avLst/>
              <a:gdLst>
                <a:gd name="connsiteX0" fmla="*/ 0 w 2802467"/>
                <a:gd name="connsiteY0" fmla="*/ 1930573 h 1964440"/>
                <a:gd name="connsiteX1" fmla="*/ 575734 w 2802467"/>
                <a:gd name="connsiteY1" fmla="*/ 1532640 h 1964440"/>
                <a:gd name="connsiteX2" fmla="*/ 1117600 w 2802467"/>
                <a:gd name="connsiteY2" fmla="*/ 173 h 1964440"/>
                <a:gd name="connsiteX3" fmla="*/ 1955800 w 2802467"/>
                <a:gd name="connsiteY3" fmla="*/ 1634240 h 1964440"/>
                <a:gd name="connsiteX4" fmla="*/ 2802467 w 2802467"/>
                <a:gd name="connsiteY4" fmla="*/ 1964440 h 1964440"/>
                <a:gd name="connsiteX5" fmla="*/ 2802467 w 2802467"/>
                <a:gd name="connsiteY5" fmla="*/ 1964440 h 196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2467" h="1964440">
                  <a:moveTo>
                    <a:pt x="0" y="1930573"/>
                  </a:moveTo>
                  <a:cubicBezTo>
                    <a:pt x="194733" y="1892473"/>
                    <a:pt x="389467" y="1854373"/>
                    <a:pt x="575734" y="1532640"/>
                  </a:cubicBezTo>
                  <a:cubicBezTo>
                    <a:pt x="762001" y="1210907"/>
                    <a:pt x="887589" y="-16760"/>
                    <a:pt x="1117600" y="173"/>
                  </a:cubicBezTo>
                  <a:cubicBezTo>
                    <a:pt x="1347611" y="17106"/>
                    <a:pt x="1674989" y="1306862"/>
                    <a:pt x="1955800" y="1634240"/>
                  </a:cubicBezTo>
                  <a:cubicBezTo>
                    <a:pt x="2236611" y="1961618"/>
                    <a:pt x="2802467" y="1964440"/>
                    <a:pt x="2802467" y="1964440"/>
                  </a:cubicBezTo>
                  <a:lnTo>
                    <a:pt x="2802467" y="1964440"/>
                  </a:lnTo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3307507" y="5911557"/>
              <a:ext cx="0" cy="918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2973836" y="6011074"/>
              <a:ext cx="704232" cy="30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</a:rPr>
                <a:t>JUNE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4525605" y="5903952"/>
              <a:ext cx="0" cy="918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4187938" y="6011074"/>
              <a:ext cx="679609" cy="30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</a:rPr>
                <a:t>JULY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5747160" y="5904853"/>
              <a:ext cx="0" cy="918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350183" y="6003869"/>
              <a:ext cx="997689" cy="30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</a:rPr>
                <a:t>AUGUST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139859" y="3937705"/>
              <a:ext cx="228521" cy="2091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412015" y="3859505"/>
              <a:ext cx="9267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BE strain</a:t>
              </a:r>
              <a:endParaRPr lang="en-US" sz="1600" b="1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139859" y="4204234"/>
              <a:ext cx="228521" cy="20911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412015" y="4146821"/>
              <a:ext cx="9443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UZ strain</a:t>
              </a:r>
              <a:endParaRPr lang="en-US" sz="1600" b="1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8652" y="3931155"/>
            <a:ext cx="417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Two ecotypes with different sex pheromone </a:t>
            </a:r>
            <a:endParaRPr lang="en-US" u="sng" dirty="0"/>
          </a:p>
        </p:txBody>
      </p:sp>
      <p:sp>
        <p:nvSpPr>
          <p:cNvPr id="20" name="Rectangle 19"/>
          <p:cNvSpPr/>
          <p:nvPr/>
        </p:nvSpPr>
        <p:spPr>
          <a:xfrm>
            <a:off x="362795" y="4334609"/>
            <a:ext cx="3587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(</a:t>
            </a:r>
            <a:r>
              <a:rPr lang="en-US" i="1" dirty="0"/>
              <a:t>E</a:t>
            </a:r>
            <a:r>
              <a:rPr lang="en-US" dirty="0"/>
              <a:t>)- and (</a:t>
            </a:r>
            <a:r>
              <a:rPr lang="en-US" i="1" dirty="0"/>
              <a:t>Z</a:t>
            </a:r>
            <a:r>
              <a:rPr lang="en-US" dirty="0"/>
              <a:t>)-11-tetradecenyl </a:t>
            </a:r>
            <a:r>
              <a:rPr lang="en-US" dirty="0" smtClean="0"/>
              <a:t>acetates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28893" y="4724400"/>
            <a:ext cx="1122894" cy="1688832"/>
            <a:chOff x="2628893" y="4860329"/>
            <a:chExt cx="1122894" cy="1688832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893" y="4860329"/>
              <a:ext cx="1122894" cy="168883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814177" y="5085408"/>
              <a:ext cx="81624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dirty="0">
                  <a:solidFill>
                    <a:prstClr val="black"/>
                  </a:solidFill>
                </a:rPr>
                <a:t>E </a:t>
              </a:r>
              <a:r>
                <a:rPr lang="en-US" dirty="0" smtClean="0">
                  <a:solidFill>
                    <a:prstClr val="black"/>
                  </a:solidFill>
                </a:rPr>
                <a:t>strain</a:t>
              </a:r>
            </a:p>
            <a:p>
              <a:pPr lvl="0" algn="ctr"/>
              <a:r>
                <a:rPr lang="en-US" dirty="0" smtClean="0">
                  <a:solidFill>
                    <a:prstClr val="black"/>
                  </a:solidFill>
                </a:rPr>
                <a:t> </a:t>
              </a:r>
              <a:r>
                <a:rPr lang="en-US" dirty="0">
                  <a:solidFill>
                    <a:prstClr val="black"/>
                  </a:solidFill>
                </a:rPr>
                <a:t>98:2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8776" y="4724400"/>
            <a:ext cx="1122894" cy="1688832"/>
            <a:chOff x="558776" y="4763497"/>
            <a:chExt cx="1122894" cy="16888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76" y="4763497"/>
              <a:ext cx="1122894" cy="168883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694927" y="4992469"/>
              <a:ext cx="8290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dirty="0">
                  <a:solidFill>
                    <a:prstClr val="black"/>
                  </a:solidFill>
                </a:rPr>
                <a:t>Z </a:t>
              </a:r>
              <a:r>
                <a:rPr lang="en-US" dirty="0" smtClean="0">
                  <a:solidFill>
                    <a:prstClr val="black"/>
                  </a:solidFill>
                </a:rPr>
                <a:t>strain</a:t>
              </a:r>
            </a:p>
            <a:p>
              <a:pPr lvl="0" algn="ctr"/>
              <a:r>
                <a:rPr lang="en-US" dirty="0" smtClean="0">
                  <a:solidFill>
                    <a:prstClr val="black"/>
                  </a:solidFill>
                </a:rPr>
                <a:t> </a:t>
              </a:r>
              <a:r>
                <a:rPr lang="en-US" dirty="0">
                  <a:solidFill>
                    <a:prstClr val="black"/>
                  </a:solidFill>
                </a:rPr>
                <a:t>1:99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421643" y="3925985"/>
            <a:ext cx="47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Sympatric </a:t>
            </a:r>
            <a:r>
              <a:rPr lang="en-US" u="sng" dirty="0" err="1" smtClean="0"/>
              <a:t>bivoltine</a:t>
            </a:r>
            <a:r>
              <a:rPr lang="en-US" u="sng" dirty="0" smtClean="0"/>
              <a:t> E strain and </a:t>
            </a:r>
            <a:r>
              <a:rPr lang="en-US" u="sng" dirty="0" err="1" smtClean="0"/>
              <a:t>univoltine</a:t>
            </a:r>
            <a:r>
              <a:rPr lang="en-US" u="sng" dirty="0" smtClean="0"/>
              <a:t> Z strain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285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Post Diapause Duration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320425" y="1524000"/>
            <a:ext cx="6346186" cy="3873254"/>
            <a:chOff x="1426214" y="1994146"/>
            <a:chExt cx="5660386" cy="2885613"/>
          </a:xfrm>
        </p:grpSpPr>
        <p:grpSp>
          <p:nvGrpSpPr>
            <p:cNvPr id="57" name="Group 56"/>
            <p:cNvGrpSpPr/>
            <p:nvPr/>
          </p:nvGrpSpPr>
          <p:grpSpPr>
            <a:xfrm>
              <a:off x="1426214" y="1994146"/>
              <a:ext cx="5660386" cy="2885613"/>
              <a:chOff x="1426214" y="1994146"/>
              <a:chExt cx="5660386" cy="2885613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2057400" y="4267200"/>
                <a:ext cx="5029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2053887" y="1994146"/>
                <a:ext cx="38100" cy="2286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/>
              <p:cNvSpPr/>
              <p:nvPr/>
            </p:nvSpPr>
            <p:spPr>
              <a:xfrm>
                <a:off x="2209800" y="4000500"/>
                <a:ext cx="228600" cy="26670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628900" y="2667000"/>
                <a:ext cx="228600" cy="160020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3657600"/>
                <a:ext cx="228600" cy="60960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285478" y="3877322"/>
                <a:ext cx="228600" cy="3810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733800" y="3467100"/>
                <a:ext cx="228600" cy="7864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203700" y="3581400"/>
                <a:ext cx="228600" cy="6721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143500" y="3581400"/>
                <a:ext cx="228600" cy="6721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673600" y="3048000"/>
                <a:ext cx="228600" cy="12055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613400" y="3733800"/>
                <a:ext cx="228600" cy="5197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553200" y="4067822"/>
                <a:ext cx="228600" cy="18569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083300" y="3872512"/>
                <a:ext cx="228600" cy="3810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982634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49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38068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63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222130" y="427311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7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071766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21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27200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35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828344" y="407956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0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828344" y="359085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8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722546" y="310214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15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722546" y="2613434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23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722546" y="2124722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30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162050" y="4510427"/>
                <a:ext cx="537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 panose="020F0502020204030204" pitchFamily="34" charset="0"/>
                  </a:rPr>
                  <a:t>Day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16200000">
                <a:off x="1224395" y="2895949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 panose="020F0502020204030204" pitchFamily="34" charset="0"/>
                  </a:rPr>
                  <a:t>Pupae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5410200" y="2331852"/>
              <a:ext cx="241300" cy="204371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410200" y="2598190"/>
              <a:ext cx="241300" cy="204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685717" y="2306051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BE strain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685717" y="2589900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UZ strain</a:t>
              </a:r>
              <a:endParaRPr lang="en-US" dirty="0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1024088" y="5425367"/>
            <a:ext cx="72487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/>
              <a:t>What are </a:t>
            </a:r>
            <a:r>
              <a:rPr lang="en-US" sz="2000" b="1" u="sng" dirty="0"/>
              <a:t>physiological mechanisms </a:t>
            </a:r>
            <a:r>
              <a:rPr lang="en-US" sz="2000" b="1" dirty="0"/>
              <a:t>underlying the evolutionary </a:t>
            </a:r>
          </a:p>
          <a:p>
            <a:pPr lvl="0" algn="ctr"/>
            <a:r>
              <a:rPr lang="en-US" sz="2000" b="1" dirty="0"/>
              <a:t>changes in life history timing?</a:t>
            </a:r>
          </a:p>
        </p:txBody>
      </p:sp>
    </p:spTree>
    <p:extLst>
      <p:ext uri="{BB962C8B-B14F-4D97-AF65-F5344CB8AC3E}">
        <p14:creationId xmlns:p14="http://schemas.microsoft.com/office/powerpoint/2010/main" val="15596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Hormonal regulation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66762" y="1072523"/>
            <a:ext cx="5810270" cy="1878529"/>
            <a:chOff x="1466762" y="957109"/>
            <a:chExt cx="5810270" cy="1878529"/>
          </a:xfrm>
        </p:grpSpPr>
        <p:grpSp>
          <p:nvGrpSpPr>
            <p:cNvPr id="5" name="Group 4"/>
            <p:cNvGrpSpPr/>
            <p:nvPr/>
          </p:nvGrpSpPr>
          <p:grpSpPr>
            <a:xfrm>
              <a:off x="1466762" y="957109"/>
              <a:ext cx="5810270" cy="1560939"/>
              <a:chOff x="1581037" y="1355004"/>
              <a:chExt cx="5810270" cy="156093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581037" y="1355004"/>
                <a:ext cx="3843178" cy="1557192"/>
                <a:chOff x="1581037" y="1355004"/>
                <a:chExt cx="3843178" cy="155719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2993659" y="1355004"/>
                  <a:ext cx="2430556" cy="1557192"/>
                  <a:chOff x="381000" y="1219200"/>
                  <a:chExt cx="4905375" cy="2800350"/>
                </a:xfrm>
              </p:grpSpPr>
              <p:pic>
                <p:nvPicPr>
                  <p:cNvPr id="16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" y="1219200"/>
                    <a:ext cx="4905375" cy="28003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17" name="Rectangle 16"/>
                  <p:cNvSpPr/>
                  <p:nvPr/>
                </p:nvSpPr>
                <p:spPr>
                  <a:xfrm>
                    <a:off x="381000" y="1219200"/>
                    <a:ext cx="5334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>
                <a:xfrm>
                  <a:off x="3873689" y="1969926"/>
                  <a:ext cx="686019" cy="64008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2148541" y="2094385"/>
                  <a:ext cx="1216839" cy="276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581037" y="1925108"/>
                  <a:ext cx="17101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solidFill>
                        <a:srgbClr val="FF0000"/>
                      </a:solidFill>
                    </a:rPr>
                    <a:t>Prothoracic Gland</a:t>
                  </a:r>
                </a:p>
                <a:p>
                  <a:pPr algn="ctr"/>
                  <a:r>
                    <a:rPr lang="en-US" sz="16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600" b="1" dirty="0" smtClean="0">
                      <a:solidFill>
                        <a:srgbClr val="FF0000"/>
                      </a:solidFill>
                    </a:rPr>
                    <a:t>(PG)</a:t>
                  </a:r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3270787" y="2082064"/>
                  <a:ext cx="548855" cy="237622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Oval Callout 9"/>
              <p:cNvSpPr/>
              <p:nvPr/>
            </p:nvSpPr>
            <p:spPr>
              <a:xfrm>
                <a:off x="5141734" y="1899925"/>
                <a:ext cx="2249573" cy="1016018"/>
              </a:xfrm>
              <a:prstGeom prst="wedgeEllipseCallout">
                <a:avLst>
                  <a:gd name="adj1" fmla="val -59668"/>
                  <a:gd name="adj2" fmla="val 4656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Insect molting hormones</a:t>
                </a:r>
                <a:endParaRPr lang="en-US" b="1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499451" y="2476793"/>
              <a:ext cx="1249188" cy="358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Ecdysteroids</a:t>
              </a:r>
              <a:endParaRPr lang="en-US" sz="1600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822" y="5480790"/>
            <a:ext cx="8346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sng" dirty="0" smtClean="0"/>
              <a:t>Larval diapause </a:t>
            </a:r>
            <a:r>
              <a:rPr lang="en-US" sz="2000" b="1" dirty="0" smtClean="0"/>
              <a:t>is characterized by a </a:t>
            </a:r>
            <a:r>
              <a:rPr lang="en-US" sz="2000" b="1" dirty="0" smtClean="0">
                <a:solidFill>
                  <a:srgbClr val="FF0000"/>
                </a:solidFill>
              </a:rPr>
              <a:t>suppression of </a:t>
            </a:r>
            <a:r>
              <a:rPr lang="en-US" sz="2000" b="1" dirty="0" err="1" smtClean="0">
                <a:solidFill>
                  <a:srgbClr val="FF0000"/>
                </a:solidFill>
              </a:rPr>
              <a:t>ecdysteroid</a:t>
            </a:r>
            <a:r>
              <a:rPr lang="en-US" sz="2000" b="1" dirty="0" smtClean="0">
                <a:solidFill>
                  <a:srgbClr val="FF0000"/>
                </a:solidFill>
              </a:rPr>
              <a:t> synthesis</a:t>
            </a:r>
            <a:r>
              <a:rPr lang="en-US" sz="2000" b="1" dirty="0" smtClean="0"/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sng" dirty="0" smtClean="0"/>
              <a:t>Larval diapause termination </a:t>
            </a:r>
            <a:r>
              <a:rPr lang="en-US" sz="2000" b="1" dirty="0" smtClean="0"/>
              <a:t>is triggered by </a:t>
            </a:r>
            <a:r>
              <a:rPr lang="en-US" sz="2000" b="1" dirty="0" smtClean="0">
                <a:solidFill>
                  <a:srgbClr val="FF0000"/>
                </a:solidFill>
              </a:rPr>
              <a:t>synthesis of ecdysteroids</a:t>
            </a:r>
            <a:r>
              <a:rPr lang="en-US" sz="2000" b="1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</p:txBody>
      </p:sp>
      <p:sp>
        <p:nvSpPr>
          <p:cNvPr id="19" name="Oval 18"/>
          <p:cNvSpPr/>
          <p:nvPr/>
        </p:nvSpPr>
        <p:spPr>
          <a:xfrm>
            <a:off x="3443250" y="2529328"/>
            <a:ext cx="1361591" cy="48460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905434" y="3144160"/>
            <a:ext cx="7657546" cy="822960"/>
            <a:chOff x="905435" y="3036442"/>
            <a:chExt cx="7657546" cy="822960"/>
          </a:xfrm>
          <a:noFill/>
        </p:grpSpPr>
        <p:grpSp>
          <p:nvGrpSpPr>
            <p:cNvPr id="21" name="Group 20"/>
            <p:cNvGrpSpPr/>
            <p:nvPr/>
          </p:nvGrpSpPr>
          <p:grpSpPr>
            <a:xfrm>
              <a:off x="1439146" y="3093822"/>
              <a:ext cx="5596375" cy="697769"/>
              <a:chOff x="1439146" y="3093822"/>
              <a:chExt cx="5596375" cy="697769"/>
            </a:xfrm>
            <a:grpFill/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2642685" y="3466804"/>
                <a:ext cx="1052123" cy="2208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6186765" y="3368067"/>
                <a:ext cx="691215" cy="391468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dirty="0">
                    <a:solidFill>
                      <a:prstClr val="black"/>
                    </a:solidFill>
                  </a:rPr>
                  <a:t>Adult</a:t>
                </a:r>
              </a:p>
            </p:txBody>
          </p:sp>
          <p:sp>
            <p:nvSpPr>
              <p:cNvPr id="25" name="Plus 24"/>
              <p:cNvSpPr/>
              <p:nvPr/>
            </p:nvSpPr>
            <p:spPr>
              <a:xfrm>
                <a:off x="5428805" y="3215575"/>
                <a:ext cx="266478" cy="247645"/>
              </a:xfrm>
              <a:prstGeom prst="mathPlus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439146" y="3093822"/>
                <a:ext cx="5596375" cy="697769"/>
                <a:chOff x="1439146" y="3210367"/>
                <a:chExt cx="5596375" cy="697769"/>
              </a:xfrm>
              <a:grpFill/>
            </p:grpSpPr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5132765" y="3599308"/>
                  <a:ext cx="959212" cy="4931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146" y="3210367"/>
                  <a:ext cx="1049964" cy="649229"/>
                </a:xfrm>
                <a:prstGeom prst="rect">
                  <a:avLst/>
                </a:prstGeom>
                <a:grpFill/>
              </p:spPr>
            </p:pic>
            <p:sp>
              <p:nvSpPr>
                <p:cNvPr id="29" name="Plus 28"/>
                <p:cNvSpPr/>
                <p:nvPr/>
              </p:nvSpPr>
              <p:spPr>
                <a:xfrm>
                  <a:off x="3072914" y="3308870"/>
                  <a:ext cx="266478" cy="247645"/>
                </a:xfrm>
                <a:prstGeom prst="mathPlus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69" t="35198" r="11024" b="24053"/>
                <a:stretch/>
              </p:blipFill>
              <p:spPr>
                <a:xfrm>
                  <a:off x="3861882" y="3356424"/>
                  <a:ext cx="1129039" cy="4649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54732" y="3228621"/>
                  <a:ext cx="880789" cy="679515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22" name="Rectangle 21"/>
            <p:cNvSpPr/>
            <p:nvPr/>
          </p:nvSpPr>
          <p:spPr>
            <a:xfrm>
              <a:off x="905435" y="3036442"/>
              <a:ext cx="7657546" cy="822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851015" y="4355629"/>
            <a:ext cx="3306806" cy="679515"/>
            <a:chOff x="4851015" y="4240215"/>
            <a:chExt cx="3306806" cy="679515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4851015" y="4590448"/>
              <a:ext cx="659537" cy="1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6670002" y="4564217"/>
              <a:ext cx="607030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lus 34"/>
            <p:cNvSpPr/>
            <p:nvPr/>
          </p:nvSpPr>
          <p:spPr>
            <a:xfrm>
              <a:off x="5030690" y="4294173"/>
              <a:ext cx="266478" cy="247645"/>
            </a:xfrm>
            <a:prstGeom prst="mathPlus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lus 35"/>
            <p:cNvSpPr/>
            <p:nvPr/>
          </p:nvSpPr>
          <p:spPr>
            <a:xfrm>
              <a:off x="6769042" y="4270966"/>
              <a:ext cx="266478" cy="247645"/>
            </a:xfrm>
            <a:prstGeom prst="mathPlus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717" y="4393221"/>
              <a:ext cx="922518" cy="382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7032" y="4240215"/>
              <a:ext cx="880789" cy="679515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919866" y="4283904"/>
            <a:ext cx="7657546" cy="822960"/>
            <a:chOff x="919866" y="4168490"/>
            <a:chExt cx="7657546" cy="822960"/>
          </a:xfrm>
          <a:noFill/>
        </p:grpSpPr>
        <p:sp>
          <p:nvSpPr>
            <p:cNvPr id="40" name="Rectangle 39"/>
            <p:cNvSpPr/>
            <p:nvPr/>
          </p:nvSpPr>
          <p:spPr>
            <a:xfrm>
              <a:off x="919866" y="4168490"/>
              <a:ext cx="7657546" cy="822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557253" y="4218899"/>
              <a:ext cx="3136105" cy="648222"/>
              <a:chOff x="1557253" y="4218899"/>
              <a:chExt cx="3136105" cy="648222"/>
            </a:xfrm>
            <a:grpFill/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2697787" y="4590448"/>
                <a:ext cx="997021" cy="0"/>
              </a:xfrm>
              <a:prstGeom prst="straightConnector1">
                <a:avLst/>
              </a:prstGeom>
              <a:grpFill/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2914" y="4218899"/>
                <a:ext cx="287262" cy="313838"/>
              </a:xfrm>
              <a:prstGeom prst="rect">
                <a:avLst/>
              </a:prstGeom>
              <a:grpFill/>
            </p:spPr>
          </p:pic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9414" y="4292825"/>
                <a:ext cx="933944" cy="574296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253" y="4269263"/>
                <a:ext cx="954026" cy="58990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46" name="TextBox 45"/>
          <p:cNvSpPr txBox="1"/>
          <p:nvPr/>
        </p:nvSpPr>
        <p:spPr>
          <a:xfrm>
            <a:off x="7681740" y="6698685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(</a:t>
            </a:r>
            <a:r>
              <a:rPr lang="en-US" sz="1100" dirty="0" err="1" smtClean="0"/>
              <a:t>Denlinger</a:t>
            </a:r>
            <a:r>
              <a:rPr lang="en-US" sz="1100" dirty="0" smtClean="0"/>
              <a:t> et al. 2011)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5968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Objective and Hypothesis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3139" y="2779931"/>
            <a:ext cx="8839200" cy="1905000"/>
          </a:xfrm>
          <a:prstGeom prst="rect">
            <a:avLst/>
          </a:prstGeom>
          <a:solidFill>
            <a:srgbClr val="A63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3200400"/>
            <a:ext cx="838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solidFill>
                  <a:schemeClr val="bg1"/>
                </a:solidFill>
              </a:rPr>
              <a:t>To compare the release timing and titers of </a:t>
            </a:r>
            <a:r>
              <a:rPr lang="en-US" sz="2800" b="1" dirty="0" err="1" smtClean="0">
                <a:solidFill>
                  <a:schemeClr val="bg1"/>
                </a:solidFill>
              </a:rPr>
              <a:t>ecdysteroids</a:t>
            </a:r>
            <a:r>
              <a:rPr lang="en-US" sz="2800" b="1" dirty="0" smtClean="0">
                <a:solidFill>
                  <a:schemeClr val="bg1"/>
                </a:solidFill>
              </a:rPr>
              <a:t>, and sensitivity to </a:t>
            </a:r>
            <a:r>
              <a:rPr lang="en-US" sz="2800" b="1" dirty="0" err="1" smtClean="0">
                <a:solidFill>
                  <a:schemeClr val="bg1"/>
                </a:solidFill>
              </a:rPr>
              <a:t>ecdysteroids</a:t>
            </a:r>
            <a:r>
              <a:rPr lang="en-US" sz="2800" b="1" dirty="0" smtClean="0">
                <a:solidFill>
                  <a:schemeClr val="bg1"/>
                </a:solidFill>
              </a:rPr>
              <a:t> between UZ and BE strains across diapause stage.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284956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OBJECTIVE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90" y="4754563"/>
            <a:ext cx="13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HYPOTHESIS</a:t>
            </a:r>
            <a:endParaRPr lang="en-US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410200"/>
            <a:ext cx="2743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EARLIER</a:t>
            </a:r>
            <a:r>
              <a:rPr lang="en-US" b="1" dirty="0" smtClean="0"/>
              <a:t> ECDYSTEROIDS </a:t>
            </a:r>
          </a:p>
          <a:p>
            <a:pPr algn="ctr"/>
            <a:r>
              <a:rPr lang="en-US" b="1" dirty="0" smtClean="0"/>
              <a:t>RELEASE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71800" y="557426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And/or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86200" y="5410197"/>
            <a:ext cx="290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EARLIER</a:t>
            </a:r>
            <a:r>
              <a:rPr lang="en-US" b="1" dirty="0" smtClean="0"/>
              <a:t> SENSITIVE STAGE </a:t>
            </a:r>
          </a:p>
          <a:p>
            <a:pPr algn="ctr"/>
            <a:r>
              <a:rPr lang="en-US" b="1" dirty="0" smtClean="0"/>
              <a:t>TO ECDYSTEROIDS</a:t>
            </a:r>
            <a:endParaRPr lang="en-US" b="1" dirty="0"/>
          </a:p>
        </p:txBody>
      </p:sp>
      <p:sp>
        <p:nvSpPr>
          <p:cNvPr id="13" name="Right Arrow 12"/>
          <p:cNvSpPr/>
          <p:nvPr/>
        </p:nvSpPr>
        <p:spPr>
          <a:xfrm>
            <a:off x="6858000" y="5617910"/>
            <a:ext cx="279519" cy="2309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40038" y="5248648"/>
            <a:ext cx="1910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EARLIER LARVAL</a:t>
            </a:r>
          </a:p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DIAPAUSE </a:t>
            </a:r>
          </a:p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TERMINATION</a:t>
            </a:r>
          </a:p>
          <a:p>
            <a:pPr algn="ctr"/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" y="5410200"/>
            <a:ext cx="2590800" cy="64633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39468" y="5410200"/>
            <a:ext cx="2743200" cy="64633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352874" y="1143000"/>
            <a:ext cx="3666926" cy="1538179"/>
            <a:chOff x="1035354" y="1994146"/>
            <a:chExt cx="6051246" cy="2885613"/>
          </a:xfrm>
        </p:grpSpPr>
        <p:grpSp>
          <p:nvGrpSpPr>
            <p:cNvPr id="18" name="Group 17"/>
            <p:cNvGrpSpPr/>
            <p:nvPr/>
          </p:nvGrpSpPr>
          <p:grpSpPr>
            <a:xfrm>
              <a:off x="1035354" y="1994146"/>
              <a:ext cx="6051246" cy="2885613"/>
              <a:chOff x="1035354" y="1994146"/>
              <a:chExt cx="6051246" cy="2885613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2057400" y="4267200"/>
                <a:ext cx="5029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2053887" y="1994146"/>
                <a:ext cx="38100" cy="2286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209800" y="4000500"/>
                <a:ext cx="228600" cy="26670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628900" y="2667000"/>
                <a:ext cx="228600" cy="160020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048000" y="3657600"/>
                <a:ext cx="228600" cy="60960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285478" y="3877322"/>
                <a:ext cx="228600" cy="3810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733800" y="3467100"/>
                <a:ext cx="228600" cy="7864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203700" y="3581400"/>
                <a:ext cx="228600" cy="6721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143500" y="3581400"/>
                <a:ext cx="228600" cy="6721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673600" y="3048000"/>
                <a:ext cx="228600" cy="12055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613400" y="3733800"/>
                <a:ext cx="228600" cy="5197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553200" y="4067822"/>
                <a:ext cx="228600" cy="18569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083300" y="3872512"/>
                <a:ext cx="228600" cy="3810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982634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49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938068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63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222130" y="427311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7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71766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21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027200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35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828344" y="407956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0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828344" y="359085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8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22546" y="310214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15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22546" y="2613434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23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22546" y="2124722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30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162050" y="4510427"/>
                <a:ext cx="537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 panose="020F0502020204030204" pitchFamily="34" charset="0"/>
                  </a:rPr>
                  <a:t>Day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833535" y="3298517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 panose="020F0502020204030204" pitchFamily="34" charset="0"/>
                  </a:rPr>
                  <a:t>Pupae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5410200" y="2331852"/>
              <a:ext cx="241300" cy="204371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10200" y="2598190"/>
              <a:ext cx="241300" cy="204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62246" y="2170915"/>
              <a:ext cx="1267634" cy="577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BE strain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62246" y="2440004"/>
              <a:ext cx="1331121" cy="577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UZ strain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680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49341" y="1723587"/>
            <a:ext cx="7701004" cy="1381470"/>
            <a:chOff x="558864" y="2058961"/>
            <a:chExt cx="7701004" cy="1381470"/>
          </a:xfrm>
        </p:grpSpPr>
        <p:sp>
          <p:nvSpPr>
            <p:cNvPr id="7" name="TextBox 6"/>
            <p:cNvSpPr txBox="1"/>
            <p:nvPr/>
          </p:nvSpPr>
          <p:spPr>
            <a:xfrm>
              <a:off x="558865" y="2193852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Diapause: </a:t>
              </a:r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8864" y="2703707"/>
              <a:ext cx="1632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Non-diapause: </a:t>
              </a:r>
              <a:endParaRPr lang="en-US" b="1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3779" y="2420720"/>
              <a:ext cx="4859899" cy="1019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4"/>
            <p:cNvGrpSpPr/>
            <p:nvPr/>
          </p:nvGrpSpPr>
          <p:grpSpPr>
            <a:xfrm>
              <a:off x="2190369" y="2058961"/>
              <a:ext cx="4162760" cy="600274"/>
              <a:chOff x="4107709" y="1658426"/>
              <a:chExt cx="4162760" cy="60027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7419" y="1686032"/>
                <a:ext cx="771525" cy="56197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8944" y="1696725"/>
                <a:ext cx="771525" cy="56197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7709" y="1658426"/>
                <a:ext cx="2619710" cy="536080"/>
              </a:xfrm>
              <a:prstGeom prst="rect">
                <a:avLst/>
              </a:prstGeom>
            </p:spPr>
          </p:pic>
        </p:grpSp>
        <p:sp>
          <p:nvSpPr>
            <p:cNvPr id="22" name="Rectangle 21"/>
            <p:cNvSpPr/>
            <p:nvPr/>
          </p:nvSpPr>
          <p:spPr>
            <a:xfrm>
              <a:off x="6698222" y="2203218"/>
              <a:ext cx="15616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black"/>
                  </a:solidFill>
                </a:rPr>
                <a:t>23℃, LD 12:12</a:t>
              </a:r>
              <a:endParaRPr lang="en-US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56732" y="2703707"/>
              <a:ext cx="14446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black"/>
                  </a:solidFill>
                </a:rPr>
                <a:t>23℃, LD 16:8</a:t>
              </a:r>
              <a:endParaRPr lang="en-US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4718" y="1126672"/>
            <a:ext cx="9034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A comparison of </a:t>
            </a:r>
            <a:r>
              <a:rPr lang="en-US" dirty="0" err="1" smtClean="0"/>
              <a:t>ecdysteroid</a:t>
            </a:r>
            <a:r>
              <a:rPr lang="en-US" dirty="0" smtClean="0"/>
              <a:t> titers between diapause and non-diapause destined fifth instar</a:t>
            </a:r>
          </a:p>
          <a:p>
            <a:r>
              <a:rPr lang="en-US" dirty="0" smtClean="0"/>
              <a:t>    larvae.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2898" y="3959501"/>
            <a:ext cx="8353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A comparison of </a:t>
            </a:r>
            <a:r>
              <a:rPr lang="en-US" dirty="0" err="1" smtClean="0"/>
              <a:t>ecdysteroid</a:t>
            </a:r>
            <a:r>
              <a:rPr lang="en-US" dirty="0" smtClean="0"/>
              <a:t> titers between BE and UZ strains after being transferred</a:t>
            </a:r>
          </a:p>
          <a:p>
            <a:r>
              <a:rPr lang="en-US" dirty="0" smtClean="0"/>
              <a:t>    into diapause termination condition.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4718" y="4676049"/>
            <a:ext cx="3914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46 days after being in 23℃, LD 12:12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8860" y="4665416"/>
            <a:ext cx="358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Diapause termination: 26℃, LD 16:8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567604"/>
              </p:ext>
            </p:extLst>
          </p:nvPr>
        </p:nvGraphicFramePr>
        <p:xfrm>
          <a:off x="2243973" y="2798245"/>
          <a:ext cx="4233031" cy="306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21"/>
                <a:gridCol w="384821"/>
                <a:gridCol w="384821"/>
                <a:gridCol w="384821"/>
                <a:gridCol w="384821"/>
                <a:gridCol w="384821"/>
                <a:gridCol w="384821"/>
                <a:gridCol w="384821"/>
                <a:gridCol w="384821"/>
                <a:gridCol w="384821"/>
                <a:gridCol w="384821"/>
              </a:tblGrid>
              <a:tr h="3068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ight Arrow 15"/>
          <p:cNvSpPr/>
          <p:nvPr/>
        </p:nvSpPr>
        <p:spPr>
          <a:xfrm>
            <a:off x="4191695" y="4647224"/>
            <a:ext cx="760607" cy="398157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808925"/>
              </p:ext>
            </p:extLst>
          </p:nvPr>
        </p:nvGraphicFramePr>
        <p:xfrm>
          <a:off x="1326042" y="5744416"/>
          <a:ext cx="714100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59"/>
                <a:gridCol w="420059"/>
                <a:gridCol w="420059"/>
                <a:gridCol w="420059"/>
                <a:gridCol w="420059"/>
                <a:gridCol w="420059"/>
                <a:gridCol w="420059"/>
                <a:gridCol w="420059"/>
                <a:gridCol w="420059"/>
                <a:gridCol w="420059"/>
                <a:gridCol w="420059"/>
                <a:gridCol w="420059"/>
                <a:gridCol w="420059"/>
                <a:gridCol w="420059"/>
                <a:gridCol w="420059"/>
                <a:gridCol w="420059"/>
                <a:gridCol w="420059"/>
              </a:tblGrid>
              <a:tr h="3402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31951" y="5280719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BE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31951" y="5740844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UZ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434672" y="3268123"/>
            <a:ext cx="173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Days after </a:t>
            </a:r>
            <a:r>
              <a:rPr lang="en-US" sz="1400" b="1" dirty="0" smtClean="0"/>
              <a:t>5</a:t>
            </a:r>
            <a:r>
              <a:rPr lang="en-US" sz="1400" b="1" baseline="30000" dirty="0" smtClean="0"/>
              <a:t>th</a:t>
            </a:r>
            <a:r>
              <a:rPr lang="en-US" sz="1400" b="1" dirty="0" smtClean="0"/>
              <a:t> instar</a:t>
            </a:r>
            <a:endParaRPr 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526744" y="6147674"/>
            <a:ext cx="4284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Days after transfer into diapause termination condition</a:t>
            </a:r>
            <a:endParaRPr lang="en-US" sz="1400" b="1" dirty="0"/>
          </a:p>
        </p:txBody>
      </p:sp>
      <p:sp>
        <p:nvSpPr>
          <p:cNvPr id="26" name="Rectangle 25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</a:rPr>
              <a:t>Experimental </a:t>
            </a:r>
            <a:r>
              <a:rPr lang="en-US" sz="4400" b="1" dirty="0" smtClean="0">
                <a:solidFill>
                  <a:schemeClr val="bg1"/>
                </a:solidFill>
              </a:rPr>
              <a:t>design</a:t>
            </a:r>
            <a:endParaRPr lang="en-US" sz="4400" b="1" dirty="0"/>
          </a:p>
        </p:txBody>
      </p:sp>
      <p:sp>
        <p:nvSpPr>
          <p:cNvPr id="28" name="Rectangle 27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741678"/>
              </p:ext>
            </p:extLst>
          </p:nvPr>
        </p:nvGraphicFramePr>
        <p:xfrm>
          <a:off x="1322034" y="5315069"/>
          <a:ext cx="2534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489"/>
                <a:gridCol w="422489"/>
                <a:gridCol w="422489"/>
                <a:gridCol w="422489"/>
                <a:gridCol w="422489"/>
                <a:gridCol w="422489"/>
              </a:tblGrid>
              <a:tr h="35419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7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Result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8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6800" y="2895600"/>
            <a:ext cx="72235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Classes + Research + Writing </a:t>
            </a:r>
            <a:endParaRPr lang="en-US" sz="4400" b="1" dirty="0"/>
          </a:p>
        </p:txBody>
      </p:sp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Updates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Objective and Hypothesis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3139" y="2779931"/>
            <a:ext cx="8839200" cy="1905000"/>
          </a:xfrm>
          <a:prstGeom prst="rect">
            <a:avLst/>
          </a:prstGeom>
          <a:solidFill>
            <a:srgbClr val="A63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3200400"/>
            <a:ext cx="838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solidFill>
                  <a:schemeClr val="bg1"/>
                </a:solidFill>
              </a:rPr>
              <a:t>To compare the release timing and titers of </a:t>
            </a:r>
            <a:r>
              <a:rPr lang="en-US" sz="2800" b="1" dirty="0" err="1" smtClean="0">
                <a:solidFill>
                  <a:schemeClr val="bg1"/>
                </a:solidFill>
              </a:rPr>
              <a:t>ecdysteroids</a:t>
            </a:r>
            <a:r>
              <a:rPr lang="en-US" sz="2800" b="1" dirty="0" smtClean="0">
                <a:solidFill>
                  <a:schemeClr val="bg1"/>
                </a:solidFill>
              </a:rPr>
              <a:t>, and sensitivity to </a:t>
            </a:r>
            <a:r>
              <a:rPr lang="en-US" sz="2800" b="1" dirty="0" err="1" smtClean="0">
                <a:solidFill>
                  <a:schemeClr val="bg1"/>
                </a:solidFill>
              </a:rPr>
              <a:t>ecdysteroids</a:t>
            </a:r>
            <a:r>
              <a:rPr lang="en-US" sz="2800" b="1" dirty="0" smtClean="0">
                <a:solidFill>
                  <a:schemeClr val="bg1"/>
                </a:solidFill>
              </a:rPr>
              <a:t> between UZ and BE strains across diapause stage.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284956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OBJECTIVE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90" y="4754563"/>
            <a:ext cx="13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HYPOTHESIS</a:t>
            </a:r>
            <a:endParaRPr lang="en-US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410200"/>
            <a:ext cx="2743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EARLIER</a:t>
            </a:r>
            <a:r>
              <a:rPr lang="en-US" b="1" dirty="0" smtClean="0"/>
              <a:t> ECDYSTEROIDS </a:t>
            </a:r>
          </a:p>
          <a:p>
            <a:pPr algn="ctr"/>
            <a:r>
              <a:rPr lang="en-US" b="1" dirty="0" smtClean="0"/>
              <a:t>RELEASE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71800" y="557426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And/or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86200" y="5410197"/>
            <a:ext cx="290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EARLIER</a:t>
            </a:r>
            <a:r>
              <a:rPr lang="en-US" b="1" dirty="0" smtClean="0"/>
              <a:t> SENSITIVE STAGE </a:t>
            </a:r>
          </a:p>
          <a:p>
            <a:pPr algn="ctr"/>
            <a:r>
              <a:rPr lang="en-US" b="1" dirty="0" smtClean="0"/>
              <a:t>TO ECDYSTEROIDS</a:t>
            </a:r>
            <a:endParaRPr lang="en-US" b="1" dirty="0"/>
          </a:p>
        </p:txBody>
      </p:sp>
      <p:sp>
        <p:nvSpPr>
          <p:cNvPr id="13" name="Right Arrow 12"/>
          <p:cNvSpPr/>
          <p:nvPr/>
        </p:nvSpPr>
        <p:spPr>
          <a:xfrm>
            <a:off x="6858000" y="5617910"/>
            <a:ext cx="279519" cy="2309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40038" y="5248648"/>
            <a:ext cx="1910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EARLIER LARVAL</a:t>
            </a:r>
          </a:p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DIAPAUSE </a:t>
            </a:r>
          </a:p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TERMINATION</a:t>
            </a:r>
          </a:p>
          <a:p>
            <a:pPr algn="ctr"/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" y="5410200"/>
            <a:ext cx="2590800" cy="64633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39468" y="5410200"/>
            <a:ext cx="2743200" cy="64633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352874" y="1143000"/>
            <a:ext cx="3666926" cy="1538179"/>
            <a:chOff x="1035354" y="1994146"/>
            <a:chExt cx="6051246" cy="2885613"/>
          </a:xfrm>
        </p:grpSpPr>
        <p:grpSp>
          <p:nvGrpSpPr>
            <p:cNvPr id="18" name="Group 17"/>
            <p:cNvGrpSpPr/>
            <p:nvPr/>
          </p:nvGrpSpPr>
          <p:grpSpPr>
            <a:xfrm>
              <a:off x="1035354" y="1994146"/>
              <a:ext cx="6051246" cy="2885613"/>
              <a:chOff x="1035354" y="1994146"/>
              <a:chExt cx="6051246" cy="2885613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2057400" y="4267200"/>
                <a:ext cx="5029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2053887" y="1994146"/>
                <a:ext cx="38100" cy="2286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209800" y="4000500"/>
                <a:ext cx="228600" cy="26670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628900" y="2667000"/>
                <a:ext cx="228600" cy="160020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048000" y="3657600"/>
                <a:ext cx="228600" cy="60960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285478" y="3877322"/>
                <a:ext cx="228600" cy="3810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733800" y="3467100"/>
                <a:ext cx="228600" cy="7864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203700" y="3581400"/>
                <a:ext cx="228600" cy="6721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143500" y="3581400"/>
                <a:ext cx="228600" cy="6721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673600" y="3048000"/>
                <a:ext cx="228600" cy="12055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613400" y="3733800"/>
                <a:ext cx="228600" cy="51971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553200" y="4067822"/>
                <a:ext cx="228600" cy="18569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083300" y="3872512"/>
                <a:ext cx="228600" cy="3810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982634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49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938068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63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222130" y="427311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7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71766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21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027200" y="4273113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Calibri" panose="020F0502020204030204" pitchFamily="34" charset="0"/>
                  </a:rPr>
                  <a:t>35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828344" y="407956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0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828344" y="359085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8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22546" y="310214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15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22546" y="2613434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23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22546" y="2124722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Calibri" panose="020F0502020204030204" pitchFamily="34" charset="0"/>
                  </a:rPr>
                  <a:t>30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162050" y="4510427"/>
                <a:ext cx="537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 panose="020F0502020204030204" pitchFamily="34" charset="0"/>
                  </a:rPr>
                  <a:t>Day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833535" y="3298517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 panose="020F0502020204030204" pitchFamily="34" charset="0"/>
                  </a:rPr>
                  <a:t>Pupae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5410200" y="2331852"/>
              <a:ext cx="241300" cy="204371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10200" y="2598190"/>
              <a:ext cx="241300" cy="20437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62246" y="2170915"/>
              <a:ext cx="1267634" cy="577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BE strain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62246" y="2440004"/>
              <a:ext cx="1331121" cy="577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UZ strain</a:t>
              </a:r>
              <a:endParaRPr lang="en-US" sz="14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69" y="5647502"/>
            <a:ext cx="669476" cy="6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27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80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99461" y="2728735"/>
            <a:ext cx="4095061" cy="1462265"/>
            <a:chOff x="1662670" y="4451340"/>
            <a:chExt cx="4095061" cy="1462265"/>
          </a:xfrm>
        </p:grpSpPr>
        <p:grpSp>
          <p:nvGrpSpPr>
            <p:cNvPr id="5" name="Group 4"/>
            <p:cNvGrpSpPr/>
            <p:nvPr/>
          </p:nvGrpSpPr>
          <p:grpSpPr>
            <a:xfrm>
              <a:off x="1662670" y="4451340"/>
              <a:ext cx="4095061" cy="1462265"/>
              <a:chOff x="4610100" y="5287569"/>
              <a:chExt cx="4095061" cy="146226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6393" y="5561114"/>
                <a:ext cx="1578768" cy="1188720"/>
              </a:xfrm>
              <a:prstGeom prst="rect">
                <a:avLst/>
              </a:prstGeom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4610100" y="5542691"/>
                <a:ext cx="1710734" cy="1188720"/>
                <a:chOff x="4928393" y="4646693"/>
                <a:chExt cx="1710734" cy="1273483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4928393" y="4646693"/>
                  <a:ext cx="1710734" cy="127348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4205" y="4881790"/>
                  <a:ext cx="1299109" cy="803284"/>
                </a:xfrm>
                <a:prstGeom prst="rect">
                  <a:avLst/>
                </a:prstGeom>
              </p:spPr>
            </p:pic>
          </p:grpSp>
          <p:sp>
            <p:nvSpPr>
              <p:cNvPr id="9" name="Right Arrow 8"/>
              <p:cNvSpPr/>
              <p:nvPr/>
            </p:nvSpPr>
            <p:spPr>
              <a:xfrm>
                <a:off x="6450731" y="6001414"/>
                <a:ext cx="586561" cy="48463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2" descr="Image result for injector carto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5467" y="5287569"/>
                <a:ext cx="819150" cy="819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928773" y="5444898"/>
              <a:ext cx="1178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20-hydroxyecdysone</a:t>
              </a:r>
              <a:endParaRPr lang="en-US" sz="900" b="1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1847" y="1371600"/>
            <a:ext cx="8888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Hypothesis </a:t>
            </a:r>
            <a:r>
              <a:rPr lang="en-US" sz="2000" b="1" dirty="0" smtClean="0"/>
              <a:t>: </a:t>
            </a:r>
            <a:r>
              <a:rPr lang="en-US" sz="2000" b="1" dirty="0" smtClean="0"/>
              <a:t>BE strain </a:t>
            </a:r>
            <a:r>
              <a:rPr lang="en-US" sz="2000" b="1" dirty="0" smtClean="0"/>
              <a:t>becomes </a:t>
            </a:r>
            <a:r>
              <a:rPr lang="en-US" sz="2000" b="1" dirty="0" smtClean="0"/>
              <a:t>sensitive to exogenous </a:t>
            </a:r>
            <a:r>
              <a:rPr lang="en-US" sz="2000" b="1" dirty="0" err="1" smtClean="0"/>
              <a:t>ecdysteroids</a:t>
            </a:r>
            <a:r>
              <a:rPr lang="en-US" sz="2000" b="1" dirty="0" smtClean="0"/>
              <a:t> earlier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             </a:t>
            </a:r>
            <a:r>
              <a:rPr lang="en-US" sz="2000" b="1" dirty="0" smtClean="0"/>
              <a:t>than </a:t>
            </a:r>
            <a:r>
              <a:rPr lang="en-US" sz="2000" b="1" dirty="0" smtClean="0"/>
              <a:t>UZ strain, which corresponds to an earlier termination of BE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             </a:t>
            </a:r>
            <a:r>
              <a:rPr lang="en-US" sz="2000" b="1" dirty="0" smtClean="0"/>
              <a:t>strain </a:t>
            </a:r>
            <a:r>
              <a:rPr lang="en-US" sz="2000" b="1" dirty="0" smtClean="0"/>
              <a:t>in summer than UZ strain </a:t>
            </a:r>
            <a:endParaRPr lang="en-US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73587" y="500975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63969" y="57018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UZ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86947" y="4385569"/>
            <a:ext cx="2002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Injection plan:</a:t>
            </a:r>
            <a:endParaRPr lang="en-US" sz="2000" b="1" dirty="0"/>
          </a:p>
        </p:txBody>
      </p:sp>
      <p:sp>
        <p:nvSpPr>
          <p:cNvPr id="18" name="Rectangle 1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Experimental Design</a:t>
            </a:r>
            <a:endParaRPr lang="en-US" sz="4400" b="1" dirty="0"/>
          </a:p>
        </p:txBody>
      </p:sp>
      <p:sp>
        <p:nvSpPr>
          <p:cNvPr id="19" name="Rectangle 1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901374"/>
              </p:ext>
            </p:extLst>
          </p:nvPr>
        </p:nvGraphicFramePr>
        <p:xfrm>
          <a:off x="838200" y="5013326"/>
          <a:ext cx="24116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886"/>
                <a:gridCol w="803886"/>
                <a:gridCol w="803886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weeks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864342"/>
              </p:ext>
            </p:extLst>
          </p:nvPr>
        </p:nvGraphicFramePr>
        <p:xfrm>
          <a:off x="838200" y="5701850"/>
          <a:ext cx="6390296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87"/>
                <a:gridCol w="798787"/>
                <a:gridCol w="798787"/>
                <a:gridCol w="798787"/>
                <a:gridCol w="798787"/>
                <a:gridCol w="798787"/>
                <a:gridCol w="798787"/>
                <a:gridCol w="798787"/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weeks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 weeks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 weeks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r>
                        <a:rPr lang="en-US" sz="1400" baseline="0" dirty="0" smtClean="0"/>
                        <a:t> weeks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 weeks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 weeks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30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Result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10615" r="6832" b="13269"/>
          <a:stretch/>
        </p:blipFill>
        <p:spPr>
          <a:xfrm>
            <a:off x="3886200" y="3200400"/>
            <a:ext cx="4923408" cy="338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8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Summary –</a:t>
            </a:r>
            <a:r>
              <a:rPr lang="en-US" sz="4400" b="1" i="1" dirty="0" smtClean="0"/>
              <a:t>Chapter2</a:t>
            </a:r>
            <a:endParaRPr lang="en-US" sz="4400" b="1" i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80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23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23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23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2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Updates-Classes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62561"/>
              </p:ext>
            </p:extLst>
          </p:nvPr>
        </p:nvGraphicFramePr>
        <p:xfrm>
          <a:off x="1447800" y="1371600"/>
          <a:ext cx="6477000" cy="4851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8500"/>
                <a:gridCol w="3238500"/>
              </a:tblGrid>
              <a:tr h="4295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Course </a:t>
                      </a:r>
                      <a:r>
                        <a:rPr lang="en-US" sz="2000" b="1" baseline="0" dirty="0" smtClean="0"/>
                        <a:t> Title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Grade</a:t>
                      </a:r>
                      <a:r>
                        <a:rPr lang="en-US" sz="2000" baseline="0" dirty="0" smtClean="0"/>
                        <a:t> (</a:t>
                      </a:r>
                      <a:r>
                        <a:rPr lang="en-US" sz="2000" dirty="0" smtClean="0"/>
                        <a:t>GPA 3.84)</a:t>
                      </a:r>
                      <a:endParaRPr lang="en-US" sz="2000" dirty="0"/>
                    </a:p>
                  </a:txBody>
                  <a:tcPr/>
                </a:tc>
              </a:tr>
              <a:tr h="401989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 Meth Research 1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4019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Insect Neuro-ethology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</a:tr>
              <a:tr h="4019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4019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Field Techniques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B+</a:t>
                      </a:r>
                      <a:endParaRPr lang="en-US" b="1" dirty="0"/>
                    </a:p>
                  </a:txBody>
                  <a:tcPr/>
                </a:tc>
              </a:tr>
              <a:tr h="4019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Grad Survey </a:t>
                      </a:r>
                      <a:r>
                        <a:rPr lang="en-US" b="1" dirty="0" err="1" smtClean="0"/>
                        <a:t>Biochem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4019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Res Design </a:t>
                      </a:r>
                      <a:r>
                        <a:rPr lang="en-US" b="1" dirty="0" err="1" smtClean="0"/>
                        <a:t>Wildl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err="1" smtClean="0"/>
                        <a:t>Ecol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4019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Insect Physiology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4019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Insect Physiology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4019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Intro Public Speaking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A-</a:t>
                      </a:r>
                      <a:endParaRPr lang="en-US" b="1" dirty="0"/>
                    </a:p>
                  </a:txBody>
                  <a:tcPr/>
                </a:tc>
              </a:tr>
              <a:tr h="4019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Intro To Applied Stat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A-</a:t>
                      </a:r>
                      <a:endParaRPr lang="en-US" b="1" dirty="0"/>
                    </a:p>
                  </a:txBody>
                  <a:tcPr/>
                </a:tc>
              </a:tr>
              <a:tr h="4019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Insect Chemical </a:t>
                      </a:r>
                      <a:r>
                        <a:rPr lang="en-US" b="1" dirty="0" err="1" smtClean="0"/>
                        <a:t>Ecol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0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Project Refresh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28600" y="1219200"/>
            <a:ext cx="5524500" cy="1141347"/>
            <a:chOff x="228600" y="1219200"/>
            <a:chExt cx="5524500" cy="114134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219200"/>
              <a:ext cx="5524500" cy="1141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1905000" y="1371600"/>
              <a:ext cx="617611" cy="367774"/>
              <a:chOff x="4050201" y="2695980"/>
              <a:chExt cx="1444747" cy="960033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375" y="3205163"/>
                <a:ext cx="347663" cy="450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8413" y="2752064"/>
                <a:ext cx="347174" cy="4530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0600" y="3149080"/>
                <a:ext cx="347174" cy="4530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0201" y="2970959"/>
                <a:ext cx="347174" cy="4530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7774" y="2922530"/>
                <a:ext cx="347174" cy="4530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3036" y="2695980"/>
                <a:ext cx="347174" cy="453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r="14673" b="6553"/>
          <a:stretch/>
        </p:blipFill>
        <p:spPr>
          <a:xfrm>
            <a:off x="268001" y="4791453"/>
            <a:ext cx="1795735" cy="1366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6815" r="3697" b="16727"/>
          <a:stretch/>
        </p:blipFill>
        <p:spPr>
          <a:xfrm>
            <a:off x="263562" y="3375116"/>
            <a:ext cx="1790294" cy="1249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9800" y="1312819"/>
            <a:ext cx="27917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Life cycle timing </a:t>
            </a:r>
          </a:p>
          <a:p>
            <a:r>
              <a:rPr lang="en-US" sz="2800" b="1" dirty="0" smtClean="0"/>
              <a:t>Seasonality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39" y="2822304"/>
            <a:ext cx="2558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Climate Change</a:t>
            </a:r>
            <a:endParaRPr lang="en-US" sz="28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786" y="3819903"/>
            <a:ext cx="6751844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Down Arrow 16"/>
          <p:cNvSpPr/>
          <p:nvPr/>
        </p:nvSpPr>
        <p:spPr>
          <a:xfrm rot="16200000">
            <a:off x="4853961" y="1292291"/>
            <a:ext cx="984372" cy="39866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33800" y="3043535"/>
            <a:ext cx="31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Shifts in the Phenology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840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Project Refresh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3393"/>
            <a:ext cx="1826553" cy="2027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27130"/>
            <a:ext cx="2057400" cy="10515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29000" y="1965520"/>
            <a:ext cx="5009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Diapause: A trait sets synchrony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76200" y="3429000"/>
            <a:ext cx="8991600" cy="838200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Endocrinal basis underlying the rapid evolution of life cycle timing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4572000"/>
            <a:ext cx="4927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 smtClean="0"/>
              <a:t>The release timing of hormone </a:t>
            </a:r>
          </a:p>
          <a:p>
            <a:pPr marL="342900" indent="-342900">
              <a:buAutoNum type="arabicPeriod"/>
            </a:pPr>
            <a:r>
              <a:rPr lang="en-US" sz="2000" b="1" dirty="0" smtClean="0"/>
              <a:t>The titers of hormone</a:t>
            </a:r>
          </a:p>
          <a:p>
            <a:pPr marL="342900" indent="-342900">
              <a:buAutoNum type="arabicPeriod"/>
            </a:pPr>
            <a:r>
              <a:rPr lang="en-US" sz="2000" b="1" dirty="0" smtClean="0"/>
              <a:t>The sensitivity of  tissues to hormone</a:t>
            </a:r>
          </a:p>
          <a:p>
            <a:pPr marL="342900" indent="-342900">
              <a:buAutoNum type="arabicPeriod"/>
            </a:pPr>
            <a:r>
              <a:rPr lang="en-US" sz="2000" b="1" dirty="0" smtClean="0"/>
              <a:t>Upstream events of hormone regulation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285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Updates-Study System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3936937" cy="257822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96845"/>
            <a:ext cx="3931920" cy="2611499"/>
          </a:xfrm>
          <a:prstGeom prst="rect">
            <a:avLst/>
          </a:prstGeom>
          <a:ln w="571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3169" y="1991557"/>
            <a:ext cx="3930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Apple maggot </a:t>
            </a:r>
            <a:r>
              <a:rPr lang="en-US" sz="2000" b="1" i="1" dirty="0" err="1" smtClean="0"/>
              <a:t>Rhagoletis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pomonella</a:t>
            </a:r>
            <a:endParaRPr lang="en-US" sz="20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667083" y="1960779"/>
            <a:ext cx="4324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European corn borer </a:t>
            </a:r>
            <a:r>
              <a:rPr lang="en-US" sz="2000" b="1" i="1" dirty="0" err="1" smtClean="0"/>
              <a:t>Ostrinia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nubilalis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41285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Refresh-</a:t>
            </a:r>
            <a:r>
              <a:rPr lang="en-US" sz="4400" b="1" i="1" dirty="0" err="1" smtClean="0"/>
              <a:t>Rhagoletis</a:t>
            </a:r>
            <a:r>
              <a:rPr lang="en-US" sz="4400" b="1" dirty="0" smtClean="0"/>
              <a:t> </a:t>
            </a:r>
            <a:r>
              <a:rPr lang="en-US" sz="4400" b="1" i="1" dirty="0" err="1" smtClean="0"/>
              <a:t>pomonella</a:t>
            </a:r>
            <a:endParaRPr lang="en-US" sz="4400" b="1" i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835407" y="2580663"/>
            <a:ext cx="2583125" cy="1955825"/>
          </a:xfrm>
          <a:custGeom>
            <a:avLst/>
            <a:gdLst>
              <a:gd name="connsiteX0" fmla="*/ 0 w 2802467"/>
              <a:gd name="connsiteY0" fmla="*/ 1930573 h 1964440"/>
              <a:gd name="connsiteX1" fmla="*/ 575734 w 2802467"/>
              <a:gd name="connsiteY1" fmla="*/ 1532640 h 1964440"/>
              <a:gd name="connsiteX2" fmla="*/ 1117600 w 2802467"/>
              <a:gd name="connsiteY2" fmla="*/ 173 h 1964440"/>
              <a:gd name="connsiteX3" fmla="*/ 1955800 w 2802467"/>
              <a:gd name="connsiteY3" fmla="*/ 1634240 h 1964440"/>
              <a:gd name="connsiteX4" fmla="*/ 2802467 w 2802467"/>
              <a:gd name="connsiteY4" fmla="*/ 1964440 h 1964440"/>
              <a:gd name="connsiteX5" fmla="*/ 2802467 w 2802467"/>
              <a:gd name="connsiteY5" fmla="*/ 1964440 h 196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2467" h="1964440">
                <a:moveTo>
                  <a:pt x="0" y="1930573"/>
                </a:moveTo>
                <a:cubicBezTo>
                  <a:pt x="194733" y="1892473"/>
                  <a:pt x="389467" y="1854373"/>
                  <a:pt x="575734" y="1532640"/>
                </a:cubicBezTo>
                <a:cubicBezTo>
                  <a:pt x="762001" y="1210907"/>
                  <a:pt x="887589" y="-16760"/>
                  <a:pt x="1117600" y="173"/>
                </a:cubicBezTo>
                <a:cubicBezTo>
                  <a:pt x="1347611" y="17106"/>
                  <a:pt x="1674989" y="1306862"/>
                  <a:pt x="1955800" y="1634240"/>
                </a:cubicBezTo>
                <a:cubicBezTo>
                  <a:pt x="2236611" y="1961618"/>
                  <a:pt x="2802467" y="1964440"/>
                  <a:pt x="2802467" y="1964440"/>
                </a:cubicBezTo>
                <a:lnTo>
                  <a:pt x="2802467" y="1964440"/>
                </a:ln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958334" y="1981285"/>
            <a:ext cx="6661666" cy="2847890"/>
            <a:chOff x="1149692" y="1320801"/>
            <a:chExt cx="7227332" cy="3183410"/>
          </a:xfrm>
        </p:grpSpPr>
        <p:sp>
          <p:nvSpPr>
            <p:cNvPr id="33" name="Freeform 32"/>
            <p:cNvSpPr/>
            <p:nvPr/>
          </p:nvSpPr>
          <p:spPr>
            <a:xfrm>
              <a:off x="4854561" y="1970942"/>
              <a:ext cx="2802467" cy="2186248"/>
            </a:xfrm>
            <a:custGeom>
              <a:avLst/>
              <a:gdLst>
                <a:gd name="connsiteX0" fmla="*/ 0 w 2802467"/>
                <a:gd name="connsiteY0" fmla="*/ 1930573 h 1964440"/>
                <a:gd name="connsiteX1" fmla="*/ 575734 w 2802467"/>
                <a:gd name="connsiteY1" fmla="*/ 1532640 h 1964440"/>
                <a:gd name="connsiteX2" fmla="*/ 1117600 w 2802467"/>
                <a:gd name="connsiteY2" fmla="*/ 173 h 1964440"/>
                <a:gd name="connsiteX3" fmla="*/ 1955800 w 2802467"/>
                <a:gd name="connsiteY3" fmla="*/ 1634240 h 1964440"/>
                <a:gd name="connsiteX4" fmla="*/ 2802467 w 2802467"/>
                <a:gd name="connsiteY4" fmla="*/ 1964440 h 1964440"/>
                <a:gd name="connsiteX5" fmla="*/ 2802467 w 2802467"/>
                <a:gd name="connsiteY5" fmla="*/ 1964440 h 196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2467" h="1964440">
                  <a:moveTo>
                    <a:pt x="0" y="1930573"/>
                  </a:moveTo>
                  <a:cubicBezTo>
                    <a:pt x="194733" y="1892473"/>
                    <a:pt x="389467" y="1854373"/>
                    <a:pt x="575734" y="1532640"/>
                  </a:cubicBezTo>
                  <a:cubicBezTo>
                    <a:pt x="762001" y="1210907"/>
                    <a:pt x="887589" y="-16760"/>
                    <a:pt x="1117600" y="173"/>
                  </a:cubicBezTo>
                  <a:cubicBezTo>
                    <a:pt x="1347611" y="17106"/>
                    <a:pt x="1674989" y="1306862"/>
                    <a:pt x="1955800" y="1634240"/>
                  </a:cubicBezTo>
                  <a:cubicBezTo>
                    <a:pt x="2236611" y="1961618"/>
                    <a:pt x="2802467" y="1964440"/>
                    <a:pt x="2802467" y="1964440"/>
                  </a:cubicBezTo>
                  <a:lnTo>
                    <a:pt x="2802467" y="1964440"/>
                  </a:lnTo>
                </a:path>
              </a:pathLst>
            </a:custGeom>
            <a:solidFill>
              <a:srgbClr val="CC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524000" y="4140200"/>
              <a:ext cx="6502400" cy="168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524000" y="1320801"/>
              <a:ext cx="0" cy="28363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167462" y="4038600"/>
              <a:ext cx="0" cy="101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005665" y="4038600"/>
              <a:ext cx="0" cy="101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860800" y="4038600"/>
              <a:ext cx="0" cy="101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792142" y="4030133"/>
              <a:ext cx="0" cy="101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808148" y="4055533"/>
              <a:ext cx="0" cy="101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908807" y="4038601"/>
              <a:ext cx="0" cy="101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985728" y="4148667"/>
              <a:ext cx="6206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</a:rPr>
                <a:t>JUNE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19369" y="4157078"/>
              <a:ext cx="5625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</a:rPr>
                <a:t>JULY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20242" y="4148667"/>
              <a:ext cx="535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</a:rPr>
                <a:t>OCT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606772" y="4157078"/>
              <a:ext cx="5722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</a:rPr>
                <a:t>AUG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71115" y="4157135"/>
              <a:ext cx="5912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</a:rPr>
                <a:t>SEPT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22889" y="4165657"/>
              <a:ext cx="5770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</a:rPr>
                <a:t>NOV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4072465" y="1979409"/>
              <a:ext cx="2853275" cy="2152324"/>
            </a:xfrm>
            <a:custGeom>
              <a:avLst/>
              <a:gdLst>
                <a:gd name="connsiteX0" fmla="*/ 0 w 3183467"/>
                <a:gd name="connsiteY0" fmla="*/ 2177725 h 2177725"/>
                <a:gd name="connsiteX1" fmla="*/ 990600 w 3183467"/>
                <a:gd name="connsiteY1" fmla="*/ 1415725 h 2177725"/>
                <a:gd name="connsiteX2" fmla="*/ 1574800 w 3183467"/>
                <a:gd name="connsiteY2" fmla="*/ 1791 h 2177725"/>
                <a:gd name="connsiteX3" fmla="*/ 2429933 w 3183467"/>
                <a:gd name="connsiteY3" fmla="*/ 1728991 h 2177725"/>
                <a:gd name="connsiteX4" fmla="*/ 3183467 w 3183467"/>
                <a:gd name="connsiteY4" fmla="*/ 2177725 h 21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3467" h="2177725">
                  <a:moveTo>
                    <a:pt x="0" y="2177725"/>
                  </a:moveTo>
                  <a:cubicBezTo>
                    <a:pt x="364066" y="1978053"/>
                    <a:pt x="728133" y="1778381"/>
                    <a:pt x="990600" y="1415725"/>
                  </a:cubicBezTo>
                  <a:cubicBezTo>
                    <a:pt x="1253067" y="1053069"/>
                    <a:pt x="1334911" y="-50420"/>
                    <a:pt x="1574800" y="1791"/>
                  </a:cubicBezTo>
                  <a:cubicBezTo>
                    <a:pt x="1814689" y="54002"/>
                    <a:pt x="2161822" y="1366335"/>
                    <a:pt x="2429933" y="1728991"/>
                  </a:cubicBezTo>
                  <a:cubicBezTo>
                    <a:pt x="2698044" y="2091647"/>
                    <a:pt x="2940755" y="2134686"/>
                    <a:pt x="3183467" y="217772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228189" y="2554300"/>
              <a:ext cx="2212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</a:rPr>
                <a:t>% Total flies emerged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096643" y="3675858"/>
              <a:ext cx="1042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</a:rPr>
                <a:t>Hawthorn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4948">
              <a:off x="5666737" y="1438631"/>
              <a:ext cx="708735" cy="734455"/>
            </a:xfrm>
            <a:prstGeom prst="rect">
              <a:avLst/>
            </a:prstGeom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596" y="1490162"/>
              <a:ext cx="462252" cy="455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8017933" y="1329268"/>
              <a:ext cx="0" cy="28363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 rot="16200000">
              <a:off x="7344946" y="2546240"/>
              <a:ext cx="1694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</a:rPr>
                <a:t>% Fruits mature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>
            <a:off x="1696616" y="2596319"/>
            <a:ext cx="2629956" cy="1925477"/>
          </a:xfrm>
          <a:custGeom>
            <a:avLst/>
            <a:gdLst>
              <a:gd name="connsiteX0" fmla="*/ 0 w 3183467"/>
              <a:gd name="connsiteY0" fmla="*/ 2177725 h 2177725"/>
              <a:gd name="connsiteX1" fmla="*/ 990600 w 3183467"/>
              <a:gd name="connsiteY1" fmla="*/ 1415725 h 2177725"/>
              <a:gd name="connsiteX2" fmla="*/ 1574800 w 3183467"/>
              <a:gd name="connsiteY2" fmla="*/ 1791 h 2177725"/>
              <a:gd name="connsiteX3" fmla="*/ 2429933 w 3183467"/>
              <a:gd name="connsiteY3" fmla="*/ 1728991 h 2177725"/>
              <a:gd name="connsiteX4" fmla="*/ 3183467 w 3183467"/>
              <a:gd name="connsiteY4" fmla="*/ 2177725 h 217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3467" h="2177725">
                <a:moveTo>
                  <a:pt x="0" y="2177725"/>
                </a:moveTo>
                <a:cubicBezTo>
                  <a:pt x="364066" y="1978053"/>
                  <a:pt x="728133" y="1778381"/>
                  <a:pt x="990600" y="1415725"/>
                </a:cubicBezTo>
                <a:cubicBezTo>
                  <a:pt x="1253067" y="1053069"/>
                  <a:pt x="1334911" y="-50420"/>
                  <a:pt x="1574800" y="1791"/>
                </a:cubicBezTo>
                <a:cubicBezTo>
                  <a:pt x="1814689" y="54002"/>
                  <a:pt x="2161822" y="1366335"/>
                  <a:pt x="2429933" y="1728991"/>
                </a:cubicBezTo>
                <a:cubicBezTo>
                  <a:pt x="2698044" y="2091647"/>
                  <a:pt x="2940755" y="2134686"/>
                  <a:pt x="3183467" y="2177725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6" y="2169854"/>
            <a:ext cx="320002" cy="417637"/>
          </a:xfrm>
          <a:prstGeom prst="rect">
            <a:avLst/>
          </a:prstGeom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093" y="2252366"/>
            <a:ext cx="426072" cy="41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669044" y="4016212"/>
            <a:ext cx="1100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</a:rPr>
              <a:t>Apple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59" name="Arc 58"/>
          <p:cNvSpPr/>
          <p:nvPr/>
        </p:nvSpPr>
        <p:spPr>
          <a:xfrm rot="527035">
            <a:off x="4007958" y="1939023"/>
            <a:ext cx="1221859" cy="772820"/>
          </a:xfrm>
          <a:prstGeom prst="arc">
            <a:avLst>
              <a:gd name="adj1" fmla="val 11364557"/>
              <a:gd name="adj2" fmla="val 20187549"/>
            </a:avLst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0" name="Isosceles Triangle 59"/>
          <p:cNvSpPr/>
          <p:nvPr/>
        </p:nvSpPr>
        <p:spPr>
          <a:xfrm rot="14207795">
            <a:off x="3891271" y="2173363"/>
            <a:ext cx="178713" cy="1205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203" y="1285783"/>
            <a:ext cx="688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The divergence of life cycle timing between two host races arises by pupal diapause</a:t>
            </a:r>
            <a:endParaRPr lang="en-US" sz="2000" i="1" dirty="0"/>
          </a:p>
        </p:txBody>
      </p:sp>
      <p:sp>
        <p:nvSpPr>
          <p:cNvPr id="61" name="TextBox 60"/>
          <p:cNvSpPr txBox="1"/>
          <p:nvPr/>
        </p:nvSpPr>
        <p:spPr>
          <a:xfrm>
            <a:off x="304800" y="5037385"/>
            <a:ext cx="8373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sng" dirty="0" smtClean="0"/>
              <a:t>Pupal diapause </a:t>
            </a:r>
            <a:r>
              <a:rPr lang="en-US" sz="2000" b="1" dirty="0" smtClean="0"/>
              <a:t>is characterized by a </a:t>
            </a:r>
            <a:r>
              <a:rPr lang="en-US" sz="2000" b="1" dirty="0" smtClean="0">
                <a:solidFill>
                  <a:srgbClr val="FF0000"/>
                </a:solidFill>
              </a:rPr>
              <a:t>suppression of </a:t>
            </a:r>
            <a:r>
              <a:rPr lang="en-US" sz="2000" b="1" dirty="0" err="1" smtClean="0">
                <a:solidFill>
                  <a:srgbClr val="FF0000"/>
                </a:solidFill>
              </a:rPr>
              <a:t>ecdysteroid</a:t>
            </a:r>
            <a:r>
              <a:rPr lang="en-US" sz="2000" b="1" dirty="0" smtClean="0">
                <a:solidFill>
                  <a:srgbClr val="FF0000"/>
                </a:solidFill>
              </a:rPr>
              <a:t> synthesis</a:t>
            </a:r>
            <a:r>
              <a:rPr lang="en-US" sz="2000" b="1" dirty="0" smtClean="0"/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sng" dirty="0" smtClean="0"/>
              <a:t>Diapause termination </a:t>
            </a:r>
            <a:r>
              <a:rPr lang="en-US" sz="2000" b="1" dirty="0" smtClean="0"/>
              <a:t>is triggered by </a:t>
            </a:r>
            <a:r>
              <a:rPr lang="en-US" sz="2000" b="1" dirty="0" smtClean="0">
                <a:solidFill>
                  <a:srgbClr val="FF0000"/>
                </a:solidFill>
              </a:rPr>
              <a:t>release of </a:t>
            </a:r>
            <a:r>
              <a:rPr lang="en-US" sz="2000" b="1" dirty="0" err="1" smtClean="0">
                <a:solidFill>
                  <a:srgbClr val="FF0000"/>
                </a:solidFill>
              </a:rPr>
              <a:t>ecdysteroids</a:t>
            </a:r>
            <a:r>
              <a:rPr lang="en-US" sz="2000" b="1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8404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Objective and Hypothesis</a:t>
            </a:r>
            <a:endParaRPr lang="en-US" sz="4400" b="1" i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3139" y="2779931"/>
            <a:ext cx="8839200" cy="1905000"/>
          </a:xfrm>
          <a:prstGeom prst="rect">
            <a:avLst/>
          </a:prstGeom>
          <a:solidFill>
            <a:srgbClr val="A63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3200400"/>
            <a:ext cx="838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solidFill>
                  <a:schemeClr val="bg1"/>
                </a:solidFill>
              </a:rPr>
              <a:t>To compare the release timing and titers of </a:t>
            </a:r>
            <a:r>
              <a:rPr lang="en-US" sz="2800" b="1" dirty="0" err="1" smtClean="0">
                <a:solidFill>
                  <a:schemeClr val="bg1"/>
                </a:solidFill>
              </a:rPr>
              <a:t>ecdysteroids</a:t>
            </a:r>
            <a:r>
              <a:rPr lang="en-US" sz="2800" b="1" dirty="0" smtClean="0">
                <a:solidFill>
                  <a:schemeClr val="bg1"/>
                </a:solidFill>
              </a:rPr>
              <a:t>, and sensitivity to </a:t>
            </a:r>
            <a:r>
              <a:rPr lang="en-US" sz="2800" b="1" dirty="0" err="1" smtClean="0">
                <a:solidFill>
                  <a:schemeClr val="bg1"/>
                </a:solidFill>
              </a:rPr>
              <a:t>ecdysteroids</a:t>
            </a:r>
            <a:r>
              <a:rPr lang="en-US" sz="2800" b="1" dirty="0" smtClean="0">
                <a:solidFill>
                  <a:schemeClr val="bg1"/>
                </a:solidFill>
              </a:rPr>
              <a:t> between apple and hawthorn race across diapause stage.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84956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OBJECTIVE</a:t>
            </a:r>
            <a:endParaRPr lang="en-US" u="sng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1000" y="1210282"/>
            <a:ext cx="3505200" cy="1569649"/>
            <a:chOff x="685800" y="1231037"/>
            <a:chExt cx="3505200" cy="1569649"/>
          </a:xfrm>
        </p:grpSpPr>
        <p:grpSp>
          <p:nvGrpSpPr>
            <p:cNvPr id="10" name="Group 9"/>
            <p:cNvGrpSpPr/>
            <p:nvPr/>
          </p:nvGrpSpPr>
          <p:grpSpPr>
            <a:xfrm>
              <a:off x="685800" y="1231037"/>
              <a:ext cx="3505200" cy="1569649"/>
              <a:chOff x="1600200" y="2209801"/>
              <a:chExt cx="3429000" cy="201168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183"/>
              <a:stretch/>
            </p:blipFill>
            <p:spPr>
              <a:xfrm>
                <a:off x="1600200" y="2209801"/>
                <a:ext cx="3429000" cy="1714129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819400" y="3886201"/>
                <a:ext cx="1240735" cy="335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Calibri" panose="020F0502020204030204" pitchFamily="34" charset="0"/>
                  </a:rPr>
                  <a:t>Days post winter</a:t>
                </a:r>
                <a:endParaRPr lang="en-US" sz="1100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2" t="57463" r="5806" b="14510"/>
            <a:stretch/>
          </p:blipFill>
          <p:spPr>
            <a:xfrm>
              <a:off x="1227598" y="1371599"/>
              <a:ext cx="2963402" cy="97876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800600" y="1119155"/>
            <a:ext cx="2963735" cy="1529971"/>
            <a:chOff x="774242" y="1371600"/>
            <a:chExt cx="7560071" cy="508001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42" y="1371600"/>
              <a:ext cx="7560071" cy="508001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219200" y="2514600"/>
              <a:ext cx="4038600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00200" y="5222288"/>
              <a:ext cx="2286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1566" y="5266678"/>
              <a:ext cx="228600" cy="340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648313" y="2465966"/>
            <a:ext cx="1268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alibri" panose="020F0502020204030204" pitchFamily="34" charset="0"/>
              </a:rPr>
              <a:t>Days post winter</a:t>
            </a:r>
            <a:endParaRPr lang="en-US" sz="1100" dirty="0">
              <a:latin typeface="Calibri" panose="020F050202020403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73" y="1174019"/>
            <a:ext cx="270974" cy="3536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4948">
            <a:off x="7545591" y="1172752"/>
            <a:ext cx="437488" cy="4671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0" r="96572" b="72999"/>
          <a:stretch/>
        </p:blipFill>
        <p:spPr>
          <a:xfrm>
            <a:off x="4800600" y="1447800"/>
            <a:ext cx="148441" cy="62418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190" y="4754563"/>
            <a:ext cx="13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HYPOTHESIS</a:t>
            </a:r>
            <a:endParaRPr lang="en-US" u="sng" dirty="0"/>
          </a:p>
        </p:txBody>
      </p:sp>
      <p:sp>
        <p:nvSpPr>
          <p:cNvPr id="28" name="TextBox 27"/>
          <p:cNvSpPr txBox="1"/>
          <p:nvPr/>
        </p:nvSpPr>
        <p:spPr>
          <a:xfrm>
            <a:off x="228600" y="5410200"/>
            <a:ext cx="2743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EARLIER</a:t>
            </a:r>
            <a:r>
              <a:rPr lang="en-US" b="1" dirty="0" smtClean="0"/>
              <a:t> ECDYSTEROIDS </a:t>
            </a:r>
          </a:p>
          <a:p>
            <a:pPr algn="ctr"/>
            <a:r>
              <a:rPr lang="en-US" b="1" dirty="0" smtClean="0"/>
              <a:t>RELEASE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971800" y="557426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And/or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886200" y="5410197"/>
            <a:ext cx="290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EARLIER</a:t>
            </a:r>
            <a:r>
              <a:rPr lang="en-US" b="1" dirty="0" smtClean="0"/>
              <a:t> SENSITIVE STAGE </a:t>
            </a:r>
          </a:p>
          <a:p>
            <a:pPr algn="ctr"/>
            <a:r>
              <a:rPr lang="en-US" b="1" dirty="0" smtClean="0"/>
              <a:t>TO ECDYSTEROIDS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>
            <a:off x="6858000" y="5617910"/>
            <a:ext cx="279519" cy="2309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98130" y="5248648"/>
            <a:ext cx="1794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EARLIER PUPAL</a:t>
            </a:r>
          </a:p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DIAPAUSE </a:t>
            </a:r>
          </a:p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TERMINATION</a:t>
            </a:r>
          </a:p>
          <a:p>
            <a:pPr algn="ctr"/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5410200"/>
            <a:ext cx="2590800" cy="64633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939468" y="5410200"/>
            <a:ext cx="2743200" cy="64633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228600"/>
            <a:ext cx="8839200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Experimental Design</a:t>
            </a:r>
            <a:endParaRPr lang="en-US" sz="4400" b="1" dirty="0"/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8763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5671" y="1075678"/>
            <a:ext cx="8841105" cy="2667000"/>
            <a:chOff x="76080" y="2919294"/>
            <a:chExt cx="9067800" cy="2920152"/>
          </a:xfrm>
        </p:grpSpPr>
        <p:grpSp>
          <p:nvGrpSpPr>
            <p:cNvPr id="11" name="Group 10"/>
            <p:cNvGrpSpPr/>
            <p:nvPr/>
          </p:nvGrpSpPr>
          <p:grpSpPr>
            <a:xfrm>
              <a:off x="76080" y="2919294"/>
              <a:ext cx="9067800" cy="2835540"/>
              <a:chOff x="0" y="1600200"/>
              <a:chExt cx="9144000" cy="28956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00200"/>
                <a:ext cx="9144000" cy="2895600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0" y="1600200"/>
                <a:ext cx="9144000" cy="4572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3181378" y="1635256"/>
                <a:ext cx="0" cy="2851666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096000" y="1600200"/>
                <a:ext cx="0" cy="289560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901565" y="1624614"/>
                <a:ext cx="11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pre-winter</a:t>
                </a:r>
                <a:endParaRPr lang="en-US" b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937817" y="1644134"/>
                <a:ext cx="1305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over-winter</a:t>
                </a:r>
                <a:endParaRPr lang="en-US" b="1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086600" y="1636451"/>
                <a:ext cx="1294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post-winter</a:t>
                </a:r>
                <a:endParaRPr lang="en-US" b="1" dirty="0"/>
              </a:p>
            </p:txBody>
          </p:sp>
          <p:pic>
            <p:nvPicPr>
              <p:cNvPr id="20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2200" y="2324099"/>
                <a:ext cx="2743200" cy="21116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3558378" y="2895599"/>
                <a:ext cx="2064303" cy="6600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/>
                  <a:t>8, 12, 16, 20 weeks </a:t>
                </a:r>
              </a:p>
              <a:p>
                <a:pPr algn="ctr"/>
                <a:r>
                  <a:rPr lang="en-US" b="1" dirty="0"/>
                  <a:t>at </a:t>
                </a:r>
                <a:r>
                  <a:rPr lang="en-US" b="1" dirty="0" smtClean="0"/>
                  <a:t>4°C</a:t>
                </a:r>
                <a:endParaRPr lang="en-US" b="1" dirty="0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 flipH="1">
                <a:off x="0" y="4495800"/>
                <a:ext cx="9131212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61" y="3367362"/>
              <a:ext cx="3088086" cy="24720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09601" y="3799797"/>
            <a:ext cx="8000999" cy="2800835"/>
            <a:chOff x="1203541" y="2613790"/>
            <a:chExt cx="6949859" cy="3598431"/>
          </a:xfrm>
        </p:grpSpPr>
        <p:grpSp>
          <p:nvGrpSpPr>
            <p:cNvPr id="23" name="Group 22"/>
            <p:cNvGrpSpPr/>
            <p:nvPr/>
          </p:nvGrpSpPr>
          <p:grpSpPr>
            <a:xfrm>
              <a:off x="1210292" y="2613790"/>
              <a:ext cx="6917463" cy="946613"/>
              <a:chOff x="179425" y="2448191"/>
              <a:chExt cx="7059575" cy="85922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79425" y="2448191"/>
                <a:ext cx="2209800" cy="859226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28604" y="2591902"/>
                <a:ext cx="18480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bg1"/>
                    </a:solidFill>
                  </a:rPr>
                  <a:t>pre-winter 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2421698" y="2844643"/>
                <a:ext cx="39568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2817383" y="2481395"/>
                <a:ext cx="4421617" cy="79281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276600" y="2627414"/>
                <a:ext cx="33924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bg1"/>
                    </a:solidFill>
                  </a:rPr>
                  <a:t>10 days after pupariation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203541" y="3990784"/>
              <a:ext cx="6938022" cy="946613"/>
              <a:chOff x="179159" y="3709546"/>
              <a:chExt cx="7080556" cy="85922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79159" y="3709546"/>
                <a:ext cx="2209800" cy="859226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45222" y="3877549"/>
                <a:ext cx="19882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bg1"/>
                    </a:solidFill>
                  </a:rPr>
                  <a:t>over-winter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2442413" y="4153305"/>
                <a:ext cx="39568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2838098" y="3709546"/>
                <a:ext cx="4421617" cy="79281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205576" y="3885776"/>
                <a:ext cx="3864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bg1"/>
                    </a:solidFill>
                  </a:rPr>
                  <a:t>12, 16, 20 weeks after at 4°C 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203780" y="5265608"/>
              <a:ext cx="6949620" cy="946613"/>
              <a:chOff x="179159" y="4919796"/>
              <a:chExt cx="7092393" cy="85922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79159" y="4919796"/>
                <a:ext cx="2209800" cy="859226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28444" y="5087799"/>
                <a:ext cx="19112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bg1"/>
                    </a:solidFill>
                  </a:rPr>
                  <a:t>post-winter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2442412" y="5316248"/>
                <a:ext cx="39568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2849935" y="4952998"/>
                <a:ext cx="4421617" cy="79281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124200" y="4927054"/>
                <a:ext cx="406810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bg1"/>
                    </a:solidFill>
                  </a:rPr>
                  <a:t>Week 1, 2, 3 after transferring </a:t>
                </a:r>
              </a:p>
              <a:p>
                <a:r>
                  <a:rPr lang="en-US" sz="2400" b="1" dirty="0" smtClean="0">
                    <a:solidFill>
                      <a:schemeClr val="bg1"/>
                    </a:solidFill>
                  </a:rPr>
                  <a:t>to 24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°C </a:t>
                </a:r>
                <a:r>
                  <a:rPr lang="en-US" sz="2400" b="1" dirty="0" smtClean="0">
                    <a:solidFill>
                      <a:schemeClr val="bg1"/>
                    </a:solidFill>
                  </a:rPr>
                  <a:t>from 4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°C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85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3466</TotalTime>
  <Words>733</Words>
  <Application>Microsoft Office PowerPoint</Application>
  <PresentationFormat>On-screen Show (4:3)</PresentationFormat>
  <Paragraphs>277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Equity</vt:lpstr>
      <vt:lpstr>Committee Meeting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Xia,Qinwen</dc:creator>
  <cp:lastModifiedBy>IFAS Entomology &amp; Nematology</cp:lastModifiedBy>
  <cp:revision>48</cp:revision>
  <dcterms:created xsi:type="dcterms:W3CDTF">2006-08-16T00:00:00Z</dcterms:created>
  <dcterms:modified xsi:type="dcterms:W3CDTF">2017-09-29T20:16:47Z</dcterms:modified>
</cp:coreProperties>
</file>